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7" r:id="rId2"/>
    <p:sldId id="258" r:id="rId3"/>
    <p:sldId id="259" r:id="rId4"/>
    <p:sldId id="268" r:id="rId5"/>
    <p:sldId id="260" r:id="rId6"/>
    <p:sldId id="261" r:id="rId7"/>
    <p:sldId id="262" r:id="rId8"/>
    <p:sldId id="263" r:id="rId9"/>
    <p:sldId id="269" r:id="rId10"/>
    <p:sldId id="264" r:id="rId11"/>
    <p:sldId id="265" r:id="rId12"/>
    <p:sldId id="266" r:id="rId13"/>
    <p:sldId id="267" r:id="rId14"/>
    <p:sldId id="270" r:id="rId15"/>
  </p:sldIdLst>
  <p:sldSz cx="9144000" cy="6858000" type="screen4x3"/>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65" d="100"/>
          <a:sy n="165" d="100"/>
        </p:scale>
        <p:origin x="-2004"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7A8AEF-2CFB-47E6-9D26-5D3E081EFF6D}" type="datetimeFigureOut">
              <a:rPr lang="fi-FI" smtClean="0"/>
              <a:t>28.8.2017</a:t>
            </a:fld>
            <a:endParaRPr lang="fi-FI"/>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i-FI"/>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2EC1BD-BA5E-41B5-8FBB-68C90C3978AD}" type="slidenum">
              <a:rPr lang="fi-FI" smtClean="0"/>
              <a:t>‹#›</a:t>
            </a:fld>
            <a:endParaRPr lang="fi-FI"/>
          </a:p>
        </p:txBody>
      </p:sp>
    </p:spTree>
    <p:extLst>
      <p:ext uri="{BB962C8B-B14F-4D97-AF65-F5344CB8AC3E}">
        <p14:creationId xmlns:p14="http://schemas.microsoft.com/office/powerpoint/2010/main" val="34745922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AU" altLang="fi-FI" smtClean="0"/>
              <a:t>All citizenships are ethical, but a comprehensive experience of ethics will evidence all of these facets.</a:t>
            </a:r>
          </a:p>
          <a:p>
            <a:pPr eaLnBrk="1" hangingPunct="1">
              <a:spcBef>
                <a:spcPct val="0"/>
              </a:spcBef>
            </a:pPr>
            <a:r>
              <a:rPr lang="en-AU" altLang="fi-FI" smtClean="0"/>
              <a:t>These are not developmental stages, however the outer facets influence the inner ones e.g. I experience My world differently in the light of my experience of The wider world.</a:t>
            </a:r>
          </a:p>
          <a:p>
            <a:pPr eaLnBrk="1" hangingPunct="1">
              <a:spcBef>
                <a:spcPct val="0"/>
              </a:spcBef>
            </a:pPr>
            <a:r>
              <a:rPr lang="en-AU" altLang="fi-FI" smtClean="0"/>
              <a:t>Comprehensive experience = simultaneous awareness of these facets</a:t>
            </a:r>
          </a:p>
          <a:p>
            <a:pPr eaLnBrk="1" hangingPunct="1">
              <a:spcBef>
                <a:spcPct val="0"/>
              </a:spcBef>
            </a:pPr>
            <a:r>
              <a:rPr lang="en-AU" altLang="fi-FI" smtClean="0"/>
              <a:t>Ethical maturity = Increasing other-centredness </a:t>
            </a:r>
          </a:p>
        </p:txBody>
      </p:sp>
      <p:sp>
        <p:nvSpPr>
          <p:cNvPr id="32772"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Arial" charset="0"/>
              </a:defRPr>
            </a:lvl1pPr>
            <a:lvl2pPr marL="742950" indent="-285750" defTabSz="966788" eaLnBrk="0" hangingPunct="0">
              <a:spcBef>
                <a:spcPct val="30000"/>
              </a:spcBef>
              <a:defRPr sz="1200">
                <a:solidFill>
                  <a:schemeClr val="tx1"/>
                </a:solidFill>
                <a:latin typeface="Arial" charset="0"/>
              </a:defRPr>
            </a:lvl2pPr>
            <a:lvl3pPr marL="1143000" indent="-228600" defTabSz="966788" eaLnBrk="0" hangingPunct="0">
              <a:spcBef>
                <a:spcPct val="30000"/>
              </a:spcBef>
              <a:defRPr sz="1200">
                <a:solidFill>
                  <a:schemeClr val="tx1"/>
                </a:solidFill>
                <a:latin typeface="Arial" charset="0"/>
              </a:defRPr>
            </a:lvl3pPr>
            <a:lvl4pPr marL="1600200" indent="-228600" defTabSz="966788" eaLnBrk="0" hangingPunct="0">
              <a:spcBef>
                <a:spcPct val="30000"/>
              </a:spcBef>
              <a:defRPr sz="1200">
                <a:solidFill>
                  <a:schemeClr val="tx1"/>
                </a:solidFill>
                <a:latin typeface="Arial" charset="0"/>
              </a:defRPr>
            </a:lvl4pPr>
            <a:lvl5pPr marL="2057400" indent="-228600" defTabSz="966788" eaLnBrk="0" hangingPunct="0">
              <a:spcBef>
                <a:spcPct val="30000"/>
              </a:spcBef>
              <a:defRPr sz="1200">
                <a:solidFill>
                  <a:schemeClr val="tx1"/>
                </a:solidFill>
                <a:latin typeface="Arial" charset="0"/>
              </a:defRPr>
            </a:lvl5pPr>
            <a:lvl6pPr marL="2514600" indent="-228600" defTabSz="966788" eaLnBrk="0" fontAlgn="base" hangingPunct="0">
              <a:spcBef>
                <a:spcPct val="30000"/>
              </a:spcBef>
              <a:spcAft>
                <a:spcPct val="0"/>
              </a:spcAft>
              <a:defRPr sz="1200">
                <a:solidFill>
                  <a:schemeClr val="tx1"/>
                </a:solidFill>
                <a:latin typeface="Arial" charset="0"/>
              </a:defRPr>
            </a:lvl6pPr>
            <a:lvl7pPr marL="2971800" indent="-228600" defTabSz="966788" eaLnBrk="0" fontAlgn="base" hangingPunct="0">
              <a:spcBef>
                <a:spcPct val="30000"/>
              </a:spcBef>
              <a:spcAft>
                <a:spcPct val="0"/>
              </a:spcAft>
              <a:defRPr sz="1200">
                <a:solidFill>
                  <a:schemeClr val="tx1"/>
                </a:solidFill>
                <a:latin typeface="Arial" charset="0"/>
              </a:defRPr>
            </a:lvl7pPr>
            <a:lvl8pPr marL="3429000" indent="-228600" defTabSz="966788" eaLnBrk="0" fontAlgn="base" hangingPunct="0">
              <a:spcBef>
                <a:spcPct val="30000"/>
              </a:spcBef>
              <a:spcAft>
                <a:spcPct val="0"/>
              </a:spcAft>
              <a:defRPr sz="1200">
                <a:solidFill>
                  <a:schemeClr val="tx1"/>
                </a:solidFill>
                <a:latin typeface="Arial" charset="0"/>
              </a:defRPr>
            </a:lvl8pPr>
            <a:lvl9pPr marL="3886200" indent="-228600" defTabSz="966788"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23A8BD35-18EB-4517-B20F-80B06A6E3639}" type="slidenum">
              <a:rPr lang="en-US" altLang="fi-FI" smtClean="0">
                <a:solidFill>
                  <a:srgbClr val="000000"/>
                </a:solidFill>
                <a:latin typeface="Calibri" pitchFamily="34" charset="0"/>
                <a:ea typeface="ＭＳ Ｐゴシック" pitchFamily="34" charset="-128"/>
              </a:rPr>
              <a:pPr eaLnBrk="1" hangingPunct="1">
                <a:spcBef>
                  <a:spcPct val="0"/>
                </a:spcBef>
              </a:pPr>
              <a:t>11</a:t>
            </a:fld>
            <a:endParaRPr lang="en-US" altLang="fi-FI" smtClean="0">
              <a:solidFill>
                <a:srgbClr val="000000"/>
              </a:solidFill>
              <a:latin typeface="Calibri" pitchFamily="34" charset="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5"/>
          <p:cNvSpPr>
            <a:spLocks noGrp="1" noChangeArrowheads="1"/>
          </p:cNvSpPr>
          <p:nvPr>
            <p:ph type="dt" sz="half" idx="10"/>
          </p:nvPr>
        </p:nvSpPr>
        <p:spPr>
          <a:ln/>
        </p:spPr>
        <p:txBody>
          <a:bodyPr/>
          <a:lstStyle>
            <a:lvl1pPr>
              <a:defRPr/>
            </a:lvl1pPr>
          </a:lstStyle>
          <a:p>
            <a:fld id="{8D512E74-AE25-4A9A-B407-1795724C420A}" type="datetimeFigureOut">
              <a:rPr lang="fi-FI" smtClean="0"/>
              <a:t>28.8.2017</a:t>
            </a:fld>
            <a:endParaRPr lang="fi-FI"/>
          </a:p>
        </p:txBody>
      </p:sp>
      <p:sp>
        <p:nvSpPr>
          <p:cNvPr id="5" name="Rectangle 6"/>
          <p:cNvSpPr>
            <a:spLocks noGrp="1" noChangeArrowheads="1"/>
          </p:cNvSpPr>
          <p:nvPr>
            <p:ph type="ftr" sz="quarter" idx="11"/>
          </p:nvPr>
        </p:nvSpPr>
        <p:spPr>
          <a:ln/>
        </p:spPr>
        <p:txBody>
          <a:bodyPr/>
          <a:lstStyle>
            <a:lvl1pPr>
              <a:defRPr/>
            </a:lvl1pPr>
          </a:lstStyle>
          <a:p>
            <a:endParaRPr lang="fi-FI"/>
          </a:p>
        </p:txBody>
      </p:sp>
      <p:sp>
        <p:nvSpPr>
          <p:cNvPr id="6" name="Rectangle 7"/>
          <p:cNvSpPr>
            <a:spLocks noGrp="1" noChangeArrowheads="1"/>
          </p:cNvSpPr>
          <p:nvPr>
            <p:ph type="sldNum" sz="quarter" idx="12"/>
          </p:nvPr>
        </p:nvSpPr>
        <p:spPr>
          <a:ln/>
        </p:spPr>
        <p:txBody>
          <a:bodyPr/>
          <a:lstStyle>
            <a:lvl1pPr>
              <a:defRPr/>
            </a:lvl1pPr>
          </a:lstStyle>
          <a:p>
            <a:fld id="{0B070EAD-0E87-4825-972D-28035B566426}" type="slidenum">
              <a:rPr lang="fi-FI" smtClean="0"/>
              <a:t>‹#›</a:t>
            </a:fld>
            <a:endParaRPr lang="fi-FI"/>
          </a:p>
        </p:txBody>
      </p:sp>
    </p:spTree>
    <p:extLst>
      <p:ext uri="{BB962C8B-B14F-4D97-AF65-F5344CB8AC3E}">
        <p14:creationId xmlns:p14="http://schemas.microsoft.com/office/powerpoint/2010/main" val="3161642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fld id="{8D512E74-AE25-4A9A-B407-1795724C420A}" type="datetimeFigureOut">
              <a:rPr lang="fi-FI" smtClean="0"/>
              <a:t>28.8.2017</a:t>
            </a:fld>
            <a:endParaRPr lang="fi-FI"/>
          </a:p>
        </p:txBody>
      </p:sp>
      <p:sp>
        <p:nvSpPr>
          <p:cNvPr id="5" name="Rectangle 6"/>
          <p:cNvSpPr>
            <a:spLocks noGrp="1" noChangeArrowheads="1"/>
          </p:cNvSpPr>
          <p:nvPr>
            <p:ph type="ftr" sz="quarter" idx="11"/>
          </p:nvPr>
        </p:nvSpPr>
        <p:spPr>
          <a:ln/>
        </p:spPr>
        <p:txBody>
          <a:bodyPr/>
          <a:lstStyle>
            <a:lvl1pPr>
              <a:defRPr/>
            </a:lvl1pPr>
          </a:lstStyle>
          <a:p>
            <a:endParaRPr lang="fi-FI"/>
          </a:p>
        </p:txBody>
      </p:sp>
      <p:sp>
        <p:nvSpPr>
          <p:cNvPr id="6" name="Rectangle 7"/>
          <p:cNvSpPr>
            <a:spLocks noGrp="1" noChangeArrowheads="1"/>
          </p:cNvSpPr>
          <p:nvPr>
            <p:ph type="sldNum" sz="quarter" idx="12"/>
          </p:nvPr>
        </p:nvSpPr>
        <p:spPr>
          <a:ln/>
        </p:spPr>
        <p:txBody>
          <a:bodyPr/>
          <a:lstStyle>
            <a:lvl1pPr>
              <a:defRPr/>
            </a:lvl1pPr>
          </a:lstStyle>
          <a:p>
            <a:fld id="{0B070EAD-0E87-4825-972D-28035B566426}" type="slidenum">
              <a:rPr lang="fi-FI" smtClean="0"/>
              <a:t>‹#›</a:t>
            </a:fld>
            <a:endParaRPr lang="fi-FI"/>
          </a:p>
        </p:txBody>
      </p:sp>
    </p:spTree>
    <p:extLst>
      <p:ext uri="{BB962C8B-B14F-4D97-AF65-F5344CB8AC3E}">
        <p14:creationId xmlns:p14="http://schemas.microsoft.com/office/powerpoint/2010/main" val="2766078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fld id="{8D512E74-AE25-4A9A-B407-1795724C420A}" type="datetimeFigureOut">
              <a:rPr lang="fi-FI" smtClean="0"/>
              <a:t>28.8.2017</a:t>
            </a:fld>
            <a:endParaRPr lang="fi-FI"/>
          </a:p>
        </p:txBody>
      </p:sp>
      <p:sp>
        <p:nvSpPr>
          <p:cNvPr id="5" name="Rectangle 6"/>
          <p:cNvSpPr>
            <a:spLocks noGrp="1" noChangeArrowheads="1"/>
          </p:cNvSpPr>
          <p:nvPr>
            <p:ph type="ftr" sz="quarter" idx="11"/>
          </p:nvPr>
        </p:nvSpPr>
        <p:spPr>
          <a:ln/>
        </p:spPr>
        <p:txBody>
          <a:bodyPr/>
          <a:lstStyle>
            <a:lvl1pPr>
              <a:defRPr/>
            </a:lvl1pPr>
          </a:lstStyle>
          <a:p>
            <a:endParaRPr lang="fi-FI"/>
          </a:p>
        </p:txBody>
      </p:sp>
      <p:sp>
        <p:nvSpPr>
          <p:cNvPr id="6" name="Rectangle 7"/>
          <p:cNvSpPr>
            <a:spLocks noGrp="1" noChangeArrowheads="1"/>
          </p:cNvSpPr>
          <p:nvPr>
            <p:ph type="sldNum" sz="quarter" idx="12"/>
          </p:nvPr>
        </p:nvSpPr>
        <p:spPr>
          <a:ln/>
        </p:spPr>
        <p:txBody>
          <a:bodyPr/>
          <a:lstStyle>
            <a:lvl1pPr>
              <a:defRPr/>
            </a:lvl1pPr>
          </a:lstStyle>
          <a:p>
            <a:fld id="{0B070EAD-0E87-4825-972D-28035B566426}" type="slidenum">
              <a:rPr lang="fi-FI" smtClean="0"/>
              <a:t>‹#›</a:t>
            </a:fld>
            <a:endParaRPr lang="fi-FI"/>
          </a:p>
        </p:txBody>
      </p:sp>
    </p:spTree>
    <p:extLst>
      <p:ext uri="{BB962C8B-B14F-4D97-AF65-F5344CB8AC3E}">
        <p14:creationId xmlns:p14="http://schemas.microsoft.com/office/powerpoint/2010/main" val="5480474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fld id="{8D512E74-AE25-4A9A-B407-1795724C420A}" type="datetimeFigureOut">
              <a:rPr lang="fi-FI" smtClean="0"/>
              <a:t>28.8.2017</a:t>
            </a:fld>
            <a:endParaRPr lang="fi-FI"/>
          </a:p>
        </p:txBody>
      </p:sp>
      <p:sp>
        <p:nvSpPr>
          <p:cNvPr id="5" name="Rectangle 6"/>
          <p:cNvSpPr>
            <a:spLocks noGrp="1" noChangeArrowheads="1"/>
          </p:cNvSpPr>
          <p:nvPr>
            <p:ph type="ftr" sz="quarter" idx="11"/>
          </p:nvPr>
        </p:nvSpPr>
        <p:spPr>
          <a:ln/>
        </p:spPr>
        <p:txBody>
          <a:bodyPr/>
          <a:lstStyle>
            <a:lvl1pPr>
              <a:defRPr/>
            </a:lvl1pPr>
          </a:lstStyle>
          <a:p>
            <a:endParaRPr lang="fi-FI"/>
          </a:p>
        </p:txBody>
      </p:sp>
      <p:sp>
        <p:nvSpPr>
          <p:cNvPr id="6" name="Rectangle 7"/>
          <p:cNvSpPr>
            <a:spLocks noGrp="1" noChangeArrowheads="1"/>
          </p:cNvSpPr>
          <p:nvPr>
            <p:ph type="sldNum" sz="quarter" idx="12"/>
          </p:nvPr>
        </p:nvSpPr>
        <p:spPr>
          <a:ln/>
        </p:spPr>
        <p:txBody>
          <a:bodyPr/>
          <a:lstStyle>
            <a:lvl1pPr>
              <a:defRPr/>
            </a:lvl1pPr>
          </a:lstStyle>
          <a:p>
            <a:fld id="{0B070EAD-0E87-4825-972D-28035B566426}" type="slidenum">
              <a:rPr lang="fi-FI" smtClean="0"/>
              <a:t>‹#›</a:t>
            </a:fld>
            <a:endParaRPr lang="fi-FI"/>
          </a:p>
        </p:txBody>
      </p:sp>
    </p:spTree>
    <p:extLst>
      <p:ext uri="{BB962C8B-B14F-4D97-AF65-F5344CB8AC3E}">
        <p14:creationId xmlns:p14="http://schemas.microsoft.com/office/powerpoint/2010/main" val="3833408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fld id="{8D512E74-AE25-4A9A-B407-1795724C420A}" type="datetimeFigureOut">
              <a:rPr lang="fi-FI" smtClean="0"/>
              <a:t>28.8.2017</a:t>
            </a:fld>
            <a:endParaRPr lang="fi-FI"/>
          </a:p>
        </p:txBody>
      </p:sp>
      <p:sp>
        <p:nvSpPr>
          <p:cNvPr id="5" name="Rectangle 6"/>
          <p:cNvSpPr>
            <a:spLocks noGrp="1" noChangeArrowheads="1"/>
          </p:cNvSpPr>
          <p:nvPr>
            <p:ph type="ftr" sz="quarter" idx="11"/>
          </p:nvPr>
        </p:nvSpPr>
        <p:spPr>
          <a:ln/>
        </p:spPr>
        <p:txBody>
          <a:bodyPr/>
          <a:lstStyle>
            <a:lvl1pPr>
              <a:defRPr/>
            </a:lvl1pPr>
          </a:lstStyle>
          <a:p>
            <a:endParaRPr lang="fi-FI"/>
          </a:p>
        </p:txBody>
      </p:sp>
      <p:sp>
        <p:nvSpPr>
          <p:cNvPr id="6" name="Rectangle 7"/>
          <p:cNvSpPr>
            <a:spLocks noGrp="1" noChangeArrowheads="1"/>
          </p:cNvSpPr>
          <p:nvPr>
            <p:ph type="sldNum" sz="quarter" idx="12"/>
          </p:nvPr>
        </p:nvSpPr>
        <p:spPr>
          <a:ln/>
        </p:spPr>
        <p:txBody>
          <a:bodyPr/>
          <a:lstStyle>
            <a:lvl1pPr>
              <a:defRPr/>
            </a:lvl1pPr>
          </a:lstStyle>
          <a:p>
            <a:fld id="{0B070EAD-0E87-4825-972D-28035B566426}" type="slidenum">
              <a:rPr lang="fi-FI" smtClean="0"/>
              <a:t>‹#›</a:t>
            </a:fld>
            <a:endParaRPr lang="fi-FI"/>
          </a:p>
        </p:txBody>
      </p:sp>
    </p:spTree>
    <p:extLst>
      <p:ext uri="{BB962C8B-B14F-4D97-AF65-F5344CB8AC3E}">
        <p14:creationId xmlns:p14="http://schemas.microsoft.com/office/powerpoint/2010/main" val="2614877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fld id="{8D512E74-AE25-4A9A-B407-1795724C420A}" type="datetimeFigureOut">
              <a:rPr lang="fi-FI" smtClean="0"/>
              <a:t>28.8.2017</a:t>
            </a:fld>
            <a:endParaRPr lang="fi-FI"/>
          </a:p>
        </p:txBody>
      </p:sp>
      <p:sp>
        <p:nvSpPr>
          <p:cNvPr id="6" name="Rectangle 6"/>
          <p:cNvSpPr>
            <a:spLocks noGrp="1" noChangeArrowheads="1"/>
          </p:cNvSpPr>
          <p:nvPr>
            <p:ph type="ftr" sz="quarter" idx="11"/>
          </p:nvPr>
        </p:nvSpPr>
        <p:spPr>
          <a:ln/>
        </p:spPr>
        <p:txBody>
          <a:bodyPr/>
          <a:lstStyle>
            <a:lvl1pPr>
              <a:defRPr/>
            </a:lvl1pPr>
          </a:lstStyle>
          <a:p>
            <a:endParaRPr lang="fi-FI"/>
          </a:p>
        </p:txBody>
      </p:sp>
      <p:sp>
        <p:nvSpPr>
          <p:cNvPr id="7" name="Rectangle 7"/>
          <p:cNvSpPr>
            <a:spLocks noGrp="1" noChangeArrowheads="1"/>
          </p:cNvSpPr>
          <p:nvPr>
            <p:ph type="sldNum" sz="quarter" idx="12"/>
          </p:nvPr>
        </p:nvSpPr>
        <p:spPr>
          <a:ln/>
        </p:spPr>
        <p:txBody>
          <a:bodyPr/>
          <a:lstStyle>
            <a:lvl1pPr>
              <a:defRPr/>
            </a:lvl1pPr>
          </a:lstStyle>
          <a:p>
            <a:fld id="{0B070EAD-0E87-4825-972D-28035B566426}" type="slidenum">
              <a:rPr lang="fi-FI" smtClean="0"/>
              <a:t>‹#›</a:t>
            </a:fld>
            <a:endParaRPr lang="fi-FI"/>
          </a:p>
        </p:txBody>
      </p:sp>
    </p:spTree>
    <p:extLst>
      <p:ext uri="{BB962C8B-B14F-4D97-AF65-F5344CB8AC3E}">
        <p14:creationId xmlns:p14="http://schemas.microsoft.com/office/powerpoint/2010/main" val="394574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fld id="{8D512E74-AE25-4A9A-B407-1795724C420A}" type="datetimeFigureOut">
              <a:rPr lang="fi-FI" smtClean="0"/>
              <a:t>28.8.2017</a:t>
            </a:fld>
            <a:endParaRPr lang="fi-FI"/>
          </a:p>
        </p:txBody>
      </p:sp>
      <p:sp>
        <p:nvSpPr>
          <p:cNvPr id="8" name="Rectangle 6"/>
          <p:cNvSpPr>
            <a:spLocks noGrp="1" noChangeArrowheads="1"/>
          </p:cNvSpPr>
          <p:nvPr>
            <p:ph type="ftr" sz="quarter" idx="11"/>
          </p:nvPr>
        </p:nvSpPr>
        <p:spPr>
          <a:ln/>
        </p:spPr>
        <p:txBody>
          <a:bodyPr/>
          <a:lstStyle>
            <a:lvl1pPr>
              <a:defRPr/>
            </a:lvl1pPr>
          </a:lstStyle>
          <a:p>
            <a:endParaRPr lang="fi-FI"/>
          </a:p>
        </p:txBody>
      </p:sp>
      <p:sp>
        <p:nvSpPr>
          <p:cNvPr id="9" name="Rectangle 7"/>
          <p:cNvSpPr>
            <a:spLocks noGrp="1" noChangeArrowheads="1"/>
          </p:cNvSpPr>
          <p:nvPr>
            <p:ph type="sldNum" sz="quarter" idx="12"/>
          </p:nvPr>
        </p:nvSpPr>
        <p:spPr>
          <a:ln/>
        </p:spPr>
        <p:txBody>
          <a:bodyPr/>
          <a:lstStyle>
            <a:lvl1pPr>
              <a:defRPr/>
            </a:lvl1pPr>
          </a:lstStyle>
          <a:p>
            <a:fld id="{0B070EAD-0E87-4825-972D-28035B566426}" type="slidenum">
              <a:rPr lang="fi-FI" smtClean="0"/>
              <a:t>‹#›</a:t>
            </a:fld>
            <a:endParaRPr lang="fi-FI"/>
          </a:p>
        </p:txBody>
      </p:sp>
    </p:spTree>
    <p:extLst>
      <p:ext uri="{BB962C8B-B14F-4D97-AF65-F5344CB8AC3E}">
        <p14:creationId xmlns:p14="http://schemas.microsoft.com/office/powerpoint/2010/main" val="2743227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fld id="{8D512E74-AE25-4A9A-B407-1795724C420A}" type="datetimeFigureOut">
              <a:rPr lang="fi-FI" smtClean="0"/>
              <a:t>28.8.2017</a:t>
            </a:fld>
            <a:endParaRPr lang="fi-FI"/>
          </a:p>
        </p:txBody>
      </p:sp>
      <p:sp>
        <p:nvSpPr>
          <p:cNvPr id="4" name="Rectangle 6"/>
          <p:cNvSpPr>
            <a:spLocks noGrp="1" noChangeArrowheads="1"/>
          </p:cNvSpPr>
          <p:nvPr>
            <p:ph type="ftr" sz="quarter" idx="11"/>
          </p:nvPr>
        </p:nvSpPr>
        <p:spPr>
          <a:ln/>
        </p:spPr>
        <p:txBody>
          <a:bodyPr/>
          <a:lstStyle>
            <a:lvl1pPr>
              <a:defRPr/>
            </a:lvl1pPr>
          </a:lstStyle>
          <a:p>
            <a:endParaRPr lang="fi-FI"/>
          </a:p>
        </p:txBody>
      </p:sp>
      <p:sp>
        <p:nvSpPr>
          <p:cNvPr id="5" name="Rectangle 7"/>
          <p:cNvSpPr>
            <a:spLocks noGrp="1" noChangeArrowheads="1"/>
          </p:cNvSpPr>
          <p:nvPr>
            <p:ph type="sldNum" sz="quarter" idx="12"/>
          </p:nvPr>
        </p:nvSpPr>
        <p:spPr>
          <a:ln/>
        </p:spPr>
        <p:txBody>
          <a:bodyPr/>
          <a:lstStyle>
            <a:lvl1pPr>
              <a:defRPr/>
            </a:lvl1pPr>
          </a:lstStyle>
          <a:p>
            <a:fld id="{0B070EAD-0E87-4825-972D-28035B566426}" type="slidenum">
              <a:rPr lang="fi-FI" smtClean="0"/>
              <a:t>‹#›</a:t>
            </a:fld>
            <a:endParaRPr lang="fi-FI"/>
          </a:p>
        </p:txBody>
      </p:sp>
    </p:spTree>
    <p:extLst>
      <p:ext uri="{BB962C8B-B14F-4D97-AF65-F5344CB8AC3E}">
        <p14:creationId xmlns:p14="http://schemas.microsoft.com/office/powerpoint/2010/main" val="2683284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fld id="{8D512E74-AE25-4A9A-B407-1795724C420A}" type="datetimeFigureOut">
              <a:rPr lang="fi-FI" smtClean="0"/>
              <a:t>28.8.2017</a:t>
            </a:fld>
            <a:endParaRPr lang="fi-FI"/>
          </a:p>
        </p:txBody>
      </p:sp>
      <p:sp>
        <p:nvSpPr>
          <p:cNvPr id="3" name="Rectangle 6"/>
          <p:cNvSpPr>
            <a:spLocks noGrp="1" noChangeArrowheads="1"/>
          </p:cNvSpPr>
          <p:nvPr>
            <p:ph type="ftr" sz="quarter" idx="11"/>
          </p:nvPr>
        </p:nvSpPr>
        <p:spPr>
          <a:ln/>
        </p:spPr>
        <p:txBody>
          <a:bodyPr/>
          <a:lstStyle>
            <a:lvl1pPr>
              <a:defRPr/>
            </a:lvl1pPr>
          </a:lstStyle>
          <a:p>
            <a:endParaRPr lang="fi-FI"/>
          </a:p>
        </p:txBody>
      </p:sp>
      <p:sp>
        <p:nvSpPr>
          <p:cNvPr id="4" name="Rectangle 7"/>
          <p:cNvSpPr>
            <a:spLocks noGrp="1" noChangeArrowheads="1"/>
          </p:cNvSpPr>
          <p:nvPr>
            <p:ph type="sldNum" sz="quarter" idx="12"/>
          </p:nvPr>
        </p:nvSpPr>
        <p:spPr>
          <a:ln/>
        </p:spPr>
        <p:txBody>
          <a:bodyPr/>
          <a:lstStyle>
            <a:lvl1pPr>
              <a:defRPr/>
            </a:lvl1pPr>
          </a:lstStyle>
          <a:p>
            <a:fld id="{0B070EAD-0E87-4825-972D-28035B566426}" type="slidenum">
              <a:rPr lang="fi-FI" smtClean="0"/>
              <a:t>‹#›</a:t>
            </a:fld>
            <a:endParaRPr lang="fi-FI"/>
          </a:p>
        </p:txBody>
      </p:sp>
    </p:spTree>
    <p:extLst>
      <p:ext uri="{BB962C8B-B14F-4D97-AF65-F5344CB8AC3E}">
        <p14:creationId xmlns:p14="http://schemas.microsoft.com/office/powerpoint/2010/main" val="469798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fld id="{8D512E74-AE25-4A9A-B407-1795724C420A}" type="datetimeFigureOut">
              <a:rPr lang="fi-FI" smtClean="0"/>
              <a:t>28.8.2017</a:t>
            </a:fld>
            <a:endParaRPr lang="fi-FI"/>
          </a:p>
        </p:txBody>
      </p:sp>
      <p:sp>
        <p:nvSpPr>
          <p:cNvPr id="6" name="Rectangle 6"/>
          <p:cNvSpPr>
            <a:spLocks noGrp="1" noChangeArrowheads="1"/>
          </p:cNvSpPr>
          <p:nvPr>
            <p:ph type="ftr" sz="quarter" idx="11"/>
          </p:nvPr>
        </p:nvSpPr>
        <p:spPr>
          <a:ln/>
        </p:spPr>
        <p:txBody>
          <a:bodyPr/>
          <a:lstStyle>
            <a:lvl1pPr>
              <a:defRPr/>
            </a:lvl1pPr>
          </a:lstStyle>
          <a:p>
            <a:endParaRPr lang="fi-FI"/>
          </a:p>
        </p:txBody>
      </p:sp>
      <p:sp>
        <p:nvSpPr>
          <p:cNvPr id="7" name="Rectangle 7"/>
          <p:cNvSpPr>
            <a:spLocks noGrp="1" noChangeArrowheads="1"/>
          </p:cNvSpPr>
          <p:nvPr>
            <p:ph type="sldNum" sz="quarter" idx="12"/>
          </p:nvPr>
        </p:nvSpPr>
        <p:spPr>
          <a:ln/>
        </p:spPr>
        <p:txBody>
          <a:bodyPr/>
          <a:lstStyle>
            <a:lvl1pPr>
              <a:defRPr/>
            </a:lvl1pPr>
          </a:lstStyle>
          <a:p>
            <a:fld id="{0B070EAD-0E87-4825-972D-28035B566426}" type="slidenum">
              <a:rPr lang="fi-FI" smtClean="0"/>
              <a:t>‹#›</a:t>
            </a:fld>
            <a:endParaRPr lang="fi-FI"/>
          </a:p>
        </p:txBody>
      </p:sp>
    </p:spTree>
    <p:extLst>
      <p:ext uri="{BB962C8B-B14F-4D97-AF65-F5344CB8AC3E}">
        <p14:creationId xmlns:p14="http://schemas.microsoft.com/office/powerpoint/2010/main" val="1997588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fld id="{8D512E74-AE25-4A9A-B407-1795724C420A}" type="datetimeFigureOut">
              <a:rPr lang="fi-FI" smtClean="0"/>
              <a:t>28.8.2017</a:t>
            </a:fld>
            <a:endParaRPr lang="fi-FI"/>
          </a:p>
        </p:txBody>
      </p:sp>
      <p:sp>
        <p:nvSpPr>
          <p:cNvPr id="6" name="Rectangle 6"/>
          <p:cNvSpPr>
            <a:spLocks noGrp="1" noChangeArrowheads="1"/>
          </p:cNvSpPr>
          <p:nvPr>
            <p:ph type="ftr" sz="quarter" idx="11"/>
          </p:nvPr>
        </p:nvSpPr>
        <p:spPr>
          <a:ln/>
        </p:spPr>
        <p:txBody>
          <a:bodyPr/>
          <a:lstStyle>
            <a:lvl1pPr>
              <a:defRPr/>
            </a:lvl1pPr>
          </a:lstStyle>
          <a:p>
            <a:endParaRPr lang="fi-FI"/>
          </a:p>
        </p:txBody>
      </p:sp>
      <p:sp>
        <p:nvSpPr>
          <p:cNvPr id="7" name="Rectangle 7"/>
          <p:cNvSpPr>
            <a:spLocks noGrp="1" noChangeArrowheads="1"/>
          </p:cNvSpPr>
          <p:nvPr>
            <p:ph type="sldNum" sz="quarter" idx="12"/>
          </p:nvPr>
        </p:nvSpPr>
        <p:spPr>
          <a:ln/>
        </p:spPr>
        <p:txBody>
          <a:bodyPr/>
          <a:lstStyle>
            <a:lvl1pPr>
              <a:defRPr/>
            </a:lvl1pPr>
          </a:lstStyle>
          <a:p>
            <a:fld id="{0B070EAD-0E87-4825-972D-28035B566426}" type="slidenum">
              <a:rPr lang="fi-FI" smtClean="0"/>
              <a:t>‹#›</a:t>
            </a:fld>
            <a:endParaRPr lang="fi-FI"/>
          </a:p>
        </p:txBody>
      </p:sp>
    </p:spTree>
    <p:extLst>
      <p:ext uri="{BB962C8B-B14F-4D97-AF65-F5344CB8AC3E}">
        <p14:creationId xmlns:p14="http://schemas.microsoft.com/office/powerpoint/2010/main" val="2777389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pic>
        <p:nvPicPr>
          <p:cNvPr id="1026" name="Picture 2" descr="logokuva_sin_pohja"/>
          <p:cNvPicPr>
            <a:picLocks noChangeAspect="1" noChangeArrowheads="1"/>
          </p:cNvPicPr>
          <p:nvPr/>
        </p:nvPicPr>
        <p:blipFill>
          <a:blip r:embed="rId13">
            <a:extLst>
              <a:ext uri="{28A0092B-C50C-407E-A947-70E740481C1C}">
                <a14:useLocalDpi xmlns:a14="http://schemas.microsoft.com/office/drawing/2010/main" val="0"/>
              </a:ext>
            </a:extLst>
          </a:blip>
          <a:srcRect r="50000" b="6070"/>
          <a:stretch>
            <a:fillRect/>
          </a:stretch>
        </p:blipFill>
        <p:spPr bwMode="auto">
          <a:xfrm>
            <a:off x="6448425" y="765175"/>
            <a:ext cx="2695575" cy="609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8853" name="Rectangle 5"/>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solidFill>
                  <a:schemeClr val="bg1"/>
                </a:solidFill>
              </a:defRPr>
            </a:lvl1pPr>
          </a:lstStyle>
          <a:p>
            <a:fld id="{8D512E74-AE25-4A9A-B407-1795724C420A}" type="datetimeFigureOut">
              <a:rPr lang="fi-FI" smtClean="0"/>
              <a:t>28.8.2017</a:t>
            </a:fld>
            <a:endParaRPr lang="fi-FI"/>
          </a:p>
        </p:txBody>
      </p:sp>
      <p:sp>
        <p:nvSpPr>
          <p:cNvPr id="78854" name="Rectangle 6"/>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solidFill>
                  <a:schemeClr val="bg1"/>
                </a:solidFill>
              </a:defRPr>
            </a:lvl1pPr>
          </a:lstStyle>
          <a:p>
            <a:endParaRPr lang="fi-FI"/>
          </a:p>
        </p:txBody>
      </p:sp>
      <p:sp>
        <p:nvSpPr>
          <p:cNvPr id="78855" name="Rectangle 7"/>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solidFill>
                  <a:schemeClr val="bg1"/>
                </a:solidFill>
              </a:defRPr>
            </a:lvl1pPr>
          </a:lstStyle>
          <a:p>
            <a:fld id="{0B070EAD-0E87-4825-972D-28035B566426}" type="slidenum">
              <a:rPr lang="fi-FI" smtClean="0"/>
              <a:t>‹#›</a:t>
            </a:fld>
            <a:endParaRPr lang="fi-FI"/>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a:solidFill>
            <a:schemeClr val="bg1"/>
          </a:solidFill>
          <a:latin typeface="+mj-lt"/>
          <a:ea typeface="+mj-ea"/>
          <a:cs typeface="+mj-cs"/>
        </a:defRPr>
      </a:lvl1pPr>
      <a:lvl2pPr algn="ctr" rtl="0" eaLnBrk="1" fontAlgn="base" hangingPunct="1">
        <a:spcBef>
          <a:spcPct val="0"/>
        </a:spcBef>
        <a:spcAft>
          <a:spcPct val="0"/>
        </a:spcAft>
        <a:defRPr sz="4400">
          <a:solidFill>
            <a:schemeClr val="bg1"/>
          </a:solidFill>
          <a:latin typeface="Arial" charset="0"/>
        </a:defRPr>
      </a:lvl2pPr>
      <a:lvl3pPr algn="ctr" rtl="0" eaLnBrk="1" fontAlgn="base" hangingPunct="1">
        <a:spcBef>
          <a:spcPct val="0"/>
        </a:spcBef>
        <a:spcAft>
          <a:spcPct val="0"/>
        </a:spcAft>
        <a:defRPr sz="4400">
          <a:solidFill>
            <a:schemeClr val="bg1"/>
          </a:solidFill>
          <a:latin typeface="Arial" charset="0"/>
        </a:defRPr>
      </a:lvl3pPr>
      <a:lvl4pPr algn="ctr" rtl="0" eaLnBrk="1" fontAlgn="base" hangingPunct="1">
        <a:spcBef>
          <a:spcPct val="0"/>
        </a:spcBef>
        <a:spcAft>
          <a:spcPct val="0"/>
        </a:spcAft>
        <a:defRPr sz="4400">
          <a:solidFill>
            <a:schemeClr val="bg1"/>
          </a:solidFill>
          <a:latin typeface="Arial" charset="0"/>
        </a:defRPr>
      </a:lvl4pPr>
      <a:lvl5pPr algn="ctr" rtl="0" eaLnBrk="1" fontAlgn="base" hangingPunct="1">
        <a:spcBef>
          <a:spcPct val="0"/>
        </a:spcBef>
        <a:spcAft>
          <a:spcPct val="0"/>
        </a:spcAft>
        <a:defRPr sz="4400">
          <a:solidFill>
            <a:schemeClr val="bg1"/>
          </a:solidFill>
          <a:latin typeface="Arial" charset="0"/>
        </a:defRPr>
      </a:lvl5pPr>
      <a:lvl6pPr marL="457200" algn="ctr" rtl="0" eaLnBrk="1" fontAlgn="base" hangingPunct="1">
        <a:spcBef>
          <a:spcPct val="0"/>
        </a:spcBef>
        <a:spcAft>
          <a:spcPct val="0"/>
        </a:spcAft>
        <a:defRPr sz="4400">
          <a:solidFill>
            <a:schemeClr val="bg1"/>
          </a:solidFill>
          <a:latin typeface="Arial" charset="0"/>
        </a:defRPr>
      </a:lvl6pPr>
      <a:lvl7pPr marL="914400" algn="ctr" rtl="0" eaLnBrk="1" fontAlgn="base" hangingPunct="1">
        <a:spcBef>
          <a:spcPct val="0"/>
        </a:spcBef>
        <a:spcAft>
          <a:spcPct val="0"/>
        </a:spcAft>
        <a:defRPr sz="4400">
          <a:solidFill>
            <a:schemeClr val="bg1"/>
          </a:solidFill>
          <a:latin typeface="Arial" charset="0"/>
        </a:defRPr>
      </a:lvl7pPr>
      <a:lvl8pPr marL="1371600" algn="ctr" rtl="0" eaLnBrk="1" fontAlgn="base" hangingPunct="1">
        <a:spcBef>
          <a:spcPct val="0"/>
        </a:spcBef>
        <a:spcAft>
          <a:spcPct val="0"/>
        </a:spcAft>
        <a:defRPr sz="4400">
          <a:solidFill>
            <a:schemeClr val="bg1"/>
          </a:solidFill>
          <a:latin typeface="Arial" charset="0"/>
        </a:defRPr>
      </a:lvl8pPr>
      <a:lvl9pPr marL="1828800" algn="ctr" rtl="0" eaLnBrk="1" fontAlgn="base" hangingPunct="1">
        <a:spcBef>
          <a:spcPct val="0"/>
        </a:spcBef>
        <a:spcAft>
          <a:spcPct val="0"/>
        </a:spcAft>
        <a:defRPr sz="4400">
          <a:solidFill>
            <a:schemeClr val="bg1"/>
          </a:solidFill>
          <a:latin typeface="Arial" charset="0"/>
        </a:defRPr>
      </a:lvl9pPr>
    </p:titleStyle>
    <p:bodyStyle>
      <a:lvl1pPr marL="342900" indent="-342900" algn="l" rtl="0" eaLnBrk="1" fontAlgn="base" hangingPunct="1">
        <a:lnSpc>
          <a:spcPct val="85000"/>
        </a:lnSpc>
        <a:spcBef>
          <a:spcPct val="35000"/>
        </a:spcBef>
        <a:spcAft>
          <a:spcPct val="0"/>
        </a:spcAft>
        <a:buChar char="•"/>
        <a:defRPr sz="3200">
          <a:solidFill>
            <a:schemeClr val="bg1"/>
          </a:solidFill>
          <a:latin typeface="+mn-lt"/>
          <a:ea typeface="+mn-ea"/>
          <a:cs typeface="+mn-cs"/>
        </a:defRPr>
      </a:lvl1pPr>
      <a:lvl2pPr marL="742950" indent="-285750" algn="l" rtl="0" eaLnBrk="1" fontAlgn="base" hangingPunct="1">
        <a:lnSpc>
          <a:spcPct val="85000"/>
        </a:lnSpc>
        <a:spcBef>
          <a:spcPct val="35000"/>
        </a:spcBef>
        <a:spcAft>
          <a:spcPct val="0"/>
        </a:spcAft>
        <a:buChar char="–"/>
        <a:defRPr sz="2800">
          <a:solidFill>
            <a:schemeClr val="bg1"/>
          </a:solidFill>
          <a:latin typeface="+mn-lt"/>
        </a:defRPr>
      </a:lvl2pPr>
      <a:lvl3pPr marL="1143000" indent="-228600" algn="l" rtl="0" eaLnBrk="1" fontAlgn="base" hangingPunct="1">
        <a:lnSpc>
          <a:spcPct val="85000"/>
        </a:lnSpc>
        <a:spcBef>
          <a:spcPct val="35000"/>
        </a:spcBef>
        <a:spcAft>
          <a:spcPct val="0"/>
        </a:spcAft>
        <a:buChar char="•"/>
        <a:defRPr sz="2400">
          <a:solidFill>
            <a:schemeClr val="bg1"/>
          </a:solidFill>
          <a:latin typeface="+mn-lt"/>
        </a:defRPr>
      </a:lvl3pPr>
      <a:lvl4pPr marL="1600200" indent="-228600" algn="l" rtl="0" eaLnBrk="1" fontAlgn="base" hangingPunct="1">
        <a:lnSpc>
          <a:spcPct val="85000"/>
        </a:lnSpc>
        <a:spcBef>
          <a:spcPct val="35000"/>
        </a:spcBef>
        <a:spcAft>
          <a:spcPct val="0"/>
        </a:spcAft>
        <a:buChar char="–"/>
        <a:defRPr sz="2000">
          <a:solidFill>
            <a:schemeClr val="bg1"/>
          </a:solidFill>
          <a:latin typeface="+mn-lt"/>
        </a:defRPr>
      </a:lvl4pPr>
      <a:lvl5pPr marL="2057400" indent="-228600" algn="l" rtl="0" eaLnBrk="1" fontAlgn="base" hangingPunct="1">
        <a:lnSpc>
          <a:spcPct val="85000"/>
        </a:lnSpc>
        <a:spcBef>
          <a:spcPct val="35000"/>
        </a:spcBef>
        <a:spcAft>
          <a:spcPct val="0"/>
        </a:spcAft>
        <a:buChar char="»"/>
        <a:defRPr sz="2000">
          <a:solidFill>
            <a:schemeClr val="bg1"/>
          </a:solidFill>
          <a:latin typeface="+mn-lt"/>
        </a:defRPr>
      </a:lvl5pPr>
      <a:lvl6pPr marL="2514600" indent="-228600" algn="l" rtl="0" eaLnBrk="1" fontAlgn="base" hangingPunct="1">
        <a:lnSpc>
          <a:spcPct val="85000"/>
        </a:lnSpc>
        <a:spcBef>
          <a:spcPct val="35000"/>
        </a:spcBef>
        <a:spcAft>
          <a:spcPct val="0"/>
        </a:spcAft>
        <a:buChar char="»"/>
        <a:defRPr sz="2000">
          <a:solidFill>
            <a:schemeClr val="bg1"/>
          </a:solidFill>
          <a:latin typeface="+mn-lt"/>
        </a:defRPr>
      </a:lvl6pPr>
      <a:lvl7pPr marL="2971800" indent="-228600" algn="l" rtl="0" eaLnBrk="1" fontAlgn="base" hangingPunct="1">
        <a:lnSpc>
          <a:spcPct val="85000"/>
        </a:lnSpc>
        <a:spcBef>
          <a:spcPct val="35000"/>
        </a:spcBef>
        <a:spcAft>
          <a:spcPct val="0"/>
        </a:spcAft>
        <a:buChar char="»"/>
        <a:defRPr sz="2000">
          <a:solidFill>
            <a:schemeClr val="bg1"/>
          </a:solidFill>
          <a:latin typeface="+mn-lt"/>
        </a:defRPr>
      </a:lvl7pPr>
      <a:lvl8pPr marL="3429000" indent="-228600" algn="l" rtl="0" eaLnBrk="1" fontAlgn="base" hangingPunct="1">
        <a:lnSpc>
          <a:spcPct val="85000"/>
        </a:lnSpc>
        <a:spcBef>
          <a:spcPct val="35000"/>
        </a:spcBef>
        <a:spcAft>
          <a:spcPct val="0"/>
        </a:spcAft>
        <a:buChar char="»"/>
        <a:defRPr sz="2000">
          <a:solidFill>
            <a:schemeClr val="bg1"/>
          </a:solidFill>
          <a:latin typeface="+mn-lt"/>
        </a:defRPr>
      </a:lvl8pPr>
      <a:lvl9pPr marL="3886200" indent="-228600" algn="l" rtl="0" eaLnBrk="1" fontAlgn="base" hangingPunct="1">
        <a:lnSpc>
          <a:spcPct val="85000"/>
        </a:lnSpc>
        <a:spcBef>
          <a:spcPct val="35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a:t>Silmät auki IT:n </a:t>
            </a:r>
            <a:r>
              <a:rPr lang="fi-FI" dirty="0" smtClean="0"/>
              <a:t>ammattietiikkaan</a:t>
            </a:r>
            <a:endParaRPr lang="fi-FI" dirty="0"/>
          </a:p>
        </p:txBody>
      </p:sp>
      <p:sp>
        <p:nvSpPr>
          <p:cNvPr id="3" name="Subtitle 2"/>
          <p:cNvSpPr>
            <a:spLocks noGrp="1"/>
          </p:cNvSpPr>
          <p:nvPr>
            <p:ph type="subTitle" idx="1"/>
          </p:nvPr>
        </p:nvSpPr>
        <p:spPr/>
        <p:txBody>
          <a:bodyPr/>
          <a:lstStyle/>
          <a:p>
            <a:r>
              <a:rPr lang="fi-FI" dirty="0" smtClean="0"/>
              <a:t>Olli Heimo ja Kai Kimppa</a:t>
            </a:r>
          </a:p>
          <a:p>
            <a:r>
              <a:rPr lang="fi-FI" dirty="0" smtClean="0"/>
              <a:t>Turun yliopisto</a:t>
            </a:r>
            <a:endParaRPr lang="fi-FI" dirty="0"/>
          </a:p>
        </p:txBody>
      </p:sp>
    </p:spTree>
    <p:extLst>
      <p:ext uri="{BB962C8B-B14F-4D97-AF65-F5344CB8AC3E}">
        <p14:creationId xmlns:p14="http://schemas.microsoft.com/office/powerpoint/2010/main" val="2370857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Tasot</a:t>
            </a:r>
          </a:p>
        </p:txBody>
      </p:sp>
      <p:sp>
        <p:nvSpPr>
          <p:cNvPr id="3" name="Content Placeholder 2"/>
          <p:cNvSpPr>
            <a:spLocks noGrp="1"/>
          </p:cNvSpPr>
          <p:nvPr>
            <p:ph idx="1"/>
          </p:nvPr>
        </p:nvSpPr>
        <p:spPr/>
        <p:txBody>
          <a:bodyPr>
            <a:normAutofit fontScale="92500" lnSpcReduction="20000"/>
          </a:bodyPr>
          <a:lstStyle/>
          <a:p>
            <a:pPr lvl="0"/>
            <a:r>
              <a:rPr lang="fi-FI" dirty="0"/>
              <a:t>Oma etu</a:t>
            </a:r>
          </a:p>
          <a:p>
            <a:pPr lvl="0"/>
            <a:r>
              <a:rPr lang="fi-FI" dirty="0"/>
              <a:t>(Työ-)Ryhmän etu</a:t>
            </a:r>
          </a:p>
          <a:p>
            <a:pPr lvl="0"/>
            <a:r>
              <a:rPr lang="fi-FI" dirty="0"/>
              <a:t>Organisaation/yrityksen etu</a:t>
            </a:r>
          </a:p>
          <a:p>
            <a:pPr lvl="0"/>
            <a:r>
              <a:rPr lang="fi-FI" dirty="0"/>
              <a:t>Asiakkaan etu</a:t>
            </a:r>
          </a:p>
          <a:p>
            <a:pPr lvl="0"/>
            <a:r>
              <a:rPr lang="fi-FI" dirty="0"/>
              <a:t>Organisaation </a:t>
            </a:r>
            <a:r>
              <a:rPr lang="fi-FI" i="1" dirty="0"/>
              <a:t>ja </a:t>
            </a:r>
            <a:r>
              <a:rPr lang="fi-FI" dirty="0"/>
              <a:t>asiakkaan etu</a:t>
            </a:r>
          </a:p>
          <a:p>
            <a:pPr lvl="0"/>
            <a:r>
              <a:rPr lang="fi-FI" dirty="0"/>
              <a:t>Yhteiskunnan etu</a:t>
            </a:r>
          </a:p>
          <a:p>
            <a:pPr lvl="0"/>
            <a:r>
              <a:rPr lang="fi-FI" dirty="0"/>
              <a:t>Ihmiskunnan etu</a:t>
            </a:r>
          </a:p>
          <a:p>
            <a:r>
              <a:rPr lang="fi-FI" dirty="0"/>
              <a:t>Ihmiskunnan </a:t>
            </a:r>
            <a:r>
              <a:rPr lang="fi-FI" i="1" dirty="0"/>
              <a:t>ja </a:t>
            </a:r>
            <a:r>
              <a:rPr lang="fi-FI" dirty="0"/>
              <a:t>ympäristön etu (joka välillisesti toki on ihmisen ja ihmiskunnan etu)</a:t>
            </a:r>
          </a:p>
        </p:txBody>
      </p:sp>
    </p:spTree>
    <p:extLst>
      <p:ext uri="{BB962C8B-B14F-4D97-AF65-F5344CB8AC3E}">
        <p14:creationId xmlns:p14="http://schemas.microsoft.com/office/powerpoint/2010/main" val="1350853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35496" y="1214438"/>
            <a:ext cx="9001000" cy="553878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6386" name="Title 1"/>
          <p:cNvSpPr>
            <a:spLocks noGrp="1"/>
          </p:cNvSpPr>
          <p:nvPr>
            <p:ph type="title"/>
          </p:nvPr>
        </p:nvSpPr>
        <p:spPr/>
        <p:txBody>
          <a:bodyPr/>
          <a:lstStyle/>
          <a:p>
            <a:r>
              <a:rPr lang="en-US" altLang="fi-FI" sz="3600" dirty="0" smtClean="0"/>
              <a:t>A Model of Ethical IT</a:t>
            </a:r>
            <a:r>
              <a:rPr lang="en-US" altLang="fi-FI" sz="3600" baseline="30000" dirty="0" smtClean="0"/>
              <a:t>1</a:t>
            </a:r>
          </a:p>
        </p:txBody>
      </p:sp>
      <p:grpSp>
        <p:nvGrpSpPr>
          <p:cNvPr id="2" name="Group 45"/>
          <p:cNvGrpSpPr>
            <a:grpSpLocks/>
          </p:cNvGrpSpPr>
          <p:nvPr/>
        </p:nvGrpSpPr>
        <p:grpSpPr bwMode="auto">
          <a:xfrm>
            <a:off x="1643063" y="1847850"/>
            <a:ext cx="3071812" cy="2108200"/>
            <a:chOff x="1643063" y="2239963"/>
            <a:chExt cx="3071812" cy="2108200"/>
          </a:xfrm>
        </p:grpSpPr>
        <p:sp>
          <p:nvSpPr>
            <p:cNvPr id="13371" name="TextBox 26"/>
            <p:cNvSpPr txBox="1">
              <a:spLocks noChangeArrowheads="1"/>
            </p:cNvSpPr>
            <p:nvPr/>
          </p:nvSpPr>
          <p:spPr bwMode="auto">
            <a:xfrm>
              <a:off x="3843338" y="2239963"/>
              <a:ext cx="871537"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en-AU" altLang="fi-FI" sz="1200">
                  <a:solidFill>
                    <a:srgbClr val="000000"/>
                  </a:solidFill>
                  <a:latin typeface="Arial Narrow" pitchFamily="34" charset="0"/>
                  <a:ea typeface="ＭＳ Ｐゴシック" pitchFamily="34" charset="-128"/>
                </a:rPr>
                <a:t>Inner circle</a:t>
              </a:r>
              <a:endParaRPr lang="en-US" altLang="fi-FI" sz="1200">
                <a:solidFill>
                  <a:srgbClr val="000000"/>
                </a:solidFill>
                <a:latin typeface="Arial Narrow" pitchFamily="34" charset="0"/>
                <a:ea typeface="ＭＳ Ｐゴシック" pitchFamily="34" charset="-128"/>
              </a:endParaRPr>
            </a:p>
          </p:txBody>
        </p:sp>
        <p:sp>
          <p:nvSpPr>
            <p:cNvPr id="32" name="TextBox 31"/>
            <p:cNvSpPr txBox="1"/>
            <p:nvPr/>
          </p:nvSpPr>
          <p:spPr>
            <a:xfrm>
              <a:off x="4331896" y="2786058"/>
              <a:ext cx="369332" cy="857256"/>
            </a:xfrm>
            <a:prstGeom prst="rect">
              <a:avLst/>
            </a:prstGeom>
            <a:noFill/>
          </p:spPr>
          <p:txBody>
            <a:bodyPr vert="vert270">
              <a:spAutoFit/>
            </a:bodyPr>
            <a:lstStyle/>
            <a:p>
              <a:pPr algn="ctr" fontAlgn="auto">
                <a:spcBef>
                  <a:spcPts val="0"/>
                </a:spcBef>
                <a:spcAft>
                  <a:spcPts val="0"/>
                </a:spcAft>
                <a:defRPr/>
              </a:pPr>
              <a:r>
                <a:rPr lang="en-AU" sz="1200" dirty="0">
                  <a:solidFill>
                    <a:prstClr val="black"/>
                  </a:solidFill>
                  <a:latin typeface="Arial Narrow" pitchFamily="34" charset="0"/>
                  <a:ea typeface="ＭＳ Ｐゴシック" charset="-128"/>
                </a:rPr>
                <a:t>Guarding</a:t>
              </a:r>
              <a:endParaRPr lang="en-US" sz="1200" dirty="0">
                <a:solidFill>
                  <a:prstClr val="black"/>
                </a:solidFill>
                <a:latin typeface="Arial Narrow" pitchFamily="34" charset="0"/>
                <a:ea typeface="ＭＳ Ｐゴシック" charset="-128"/>
              </a:endParaRPr>
            </a:p>
          </p:txBody>
        </p:sp>
        <p:sp>
          <p:nvSpPr>
            <p:cNvPr id="13373" name="TextBox 36"/>
            <p:cNvSpPr txBox="1">
              <a:spLocks noChangeArrowheads="1"/>
            </p:cNvSpPr>
            <p:nvPr/>
          </p:nvSpPr>
          <p:spPr bwMode="auto">
            <a:xfrm>
              <a:off x="1643063" y="4071938"/>
              <a:ext cx="1143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en-AU" altLang="fi-FI" sz="1200">
                  <a:solidFill>
                    <a:srgbClr val="000000"/>
                  </a:solidFill>
                  <a:latin typeface="Arial Narrow" pitchFamily="34" charset="0"/>
                  <a:ea typeface="ＭＳ Ｐゴシック" pitchFamily="34" charset="-128"/>
                </a:rPr>
                <a:t>Self-preservation</a:t>
              </a:r>
              <a:endParaRPr lang="en-US" altLang="fi-FI" sz="1200">
                <a:solidFill>
                  <a:srgbClr val="000000"/>
                </a:solidFill>
                <a:latin typeface="Arial Narrow" pitchFamily="34" charset="0"/>
                <a:ea typeface="ＭＳ Ｐゴシック" pitchFamily="34" charset="-128"/>
              </a:endParaRPr>
            </a:p>
          </p:txBody>
        </p:sp>
      </p:grpSp>
      <p:grpSp>
        <p:nvGrpSpPr>
          <p:cNvPr id="3" name="Group 47"/>
          <p:cNvGrpSpPr>
            <a:grpSpLocks/>
          </p:cNvGrpSpPr>
          <p:nvPr/>
        </p:nvGrpSpPr>
        <p:grpSpPr bwMode="auto">
          <a:xfrm>
            <a:off x="1785938" y="1679575"/>
            <a:ext cx="3714750" cy="2847975"/>
            <a:chOff x="1785938" y="2071688"/>
            <a:chExt cx="3714750" cy="2847975"/>
          </a:xfrm>
        </p:grpSpPr>
        <p:sp>
          <p:nvSpPr>
            <p:cNvPr id="13368" name="TextBox 27"/>
            <p:cNvSpPr txBox="1">
              <a:spLocks noChangeArrowheads="1"/>
            </p:cNvSpPr>
            <p:nvPr/>
          </p:nvSpPr>
          <p:spPr bwMode="auto">
            <a:xfrm>
              <a:off x="4572000" y="2071688"/>
              <a:ext cx="9286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en-AU" altLang="fi-FI" sz="1200">
                  <a:solidFill>
                    <a:srgbClr val="000000"/>
                  </a:solidFill>
                  <a:latin typeface="Arial Narrow" pitchFamily="34" charset="0"/>
                  <a:ea typeface="ＭＳ Ｐゴシック" pitchFamily="34" charset="-128"/>
                </a:rPr>
                <a:t>Organisation</a:t>
              </a:r>
              <a:endParaRPr lang="en-US" altLang="fi-FI" sz="1200">
                <a:solidFill>
                  <a:srgbClr val="000000"/>
                </a:solidFill>
                <a:latin typeface="Arial Narrow" pitchFamily="34" charset="0"/>
                <a:ea typeface="ＭＳ Ｐゴシック" pitchFamily="34" charset="-128"/>
              </a:endParaRPr>
            </a:p>
          </p:txBody>
        </p:sp>
        <p:sp>
          <p:nvSpPr>
            <p:cNvPr id="33" name="TextBox 32"/>
            <p:cNvSpPr txBox="1"/>
            <p:nvPr/>
          </p:nvSpPr>
          <p:spPr>
            <a:xfrm>
              <a:off x="5072066" y="2857496"/>
              <a:ext cx="369332" cy="857256"/>
            </a:xfrm>
            <a:prstGeom prst="rect">
              <a:avLst/>
            </a:prstGeom>
            <a:noFill/>
          </p:spPr>
          <p:txBody>
            <a:bodyPr vert="vert270">
              <a:spAutoFit/>
            </a:bodyPr>
            <a:lstStyle/>
            <a:p>
              <a:pPr algn="ctr" fontAlgn="auto">
                <a:spcBef>
                  <a:spcPts val="0"/>
                </a:spcBef>
                <a:spcAft>
                  <a:spcPts val="0"/>
                </a:spcAft>
                <a:defRPr/>
              </a:pPr>
              <a:r>
                <a:rPr lang="en-AU" sz="1200" dirty="0">
                  <a:solidFill>
                    <a:prstClr val="black"/>
                  </a:solidFill>
                  <a:latin typeface="Arial Narrow" pitchFamily="34" charset="0"/>
                  <a:ea typeface="ＭＳ Ｐゴシック" charset="-128"/>
                </a:rPr>
                <a:t>Devolving</a:t>
              </a:r>
              <a:endParaRPr lang="en-US" sz="1200" dirty="0">
                <a:solidFill>
                  <a:prstClr val="black"/>
                </a:solidFill>
                <a:latin typeface="Arial Narrow" pitchFamily="34" charset="0"/>
                <a:ea typeface="ＭＳ Ｐゴシック" charset="-128"/>
              </a:endParaRPr>
            </a:p>
          </p:txBody>
        </p:sp>
        <p:sp>
          <p:nvSpPr>
            <p:cNvPr id="13370" name="TextBox 37"/>
            <p:cNvSpPr txBox="1">
              <a:spLocks noChangeArrowheads="1"/>
            </p:cNvSpPr>
            <p:nvPr/>
          </p:nvSpPr>
          <p:spPr bwMode="auto">
            <a:xfrm>
              <a:off x="1785938" y="4643438"/>
              <a:ext cx="135731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en-AU" altLang="fi-FI" sz="1200">
                  <a:solidFill>
                    <a:srgbClr val="000000"/>
                  </a:solidFill>
                  <a:latin typeface="Arial Narrow" pitchFamily="34" charset="0"/>
                  <a:ea typeface="ＭＳ Ｐゴシック" pitchFamily="34" charset="-128"/>
                </a:rPr>
                <a:t>Corporation success</a:t>
              </a:r>
              <a:endParaRPr lang="en-US" altLang="fi-FI" sz="1200">
                <a:solidFill>
                  <a:srgbClr val="000000"/>
                </a:solidFill>
                <a:latin typeface="Arial Narrow" pitchFamily="34" charset="0"/>
                <a:ea typeface="ＭＳ Ｐゴシック" pitchFamily="34" charset="-128"/>
              </a:endParaRPr>
            </a:p>
          </p:txBody>
        </p:sp>
      </p:grpSp>
      <p:grpSp>
        <p:nvGrpSpPr>
          <p:cNvPr id="4" name="Group 53"/>
          <p:cNvGrpSpPr>
            <a:grpSpLocks/>
          </p:cNvGrpSpPr>
          <p:nvPr/>
        </p:nvGrpSpPr>
        <p:grpSpPr bwMode="auto">
          <a:xfrm>
            <a:off x="1643063" y="1536700"/>
            <a:ext cx="4826000" cy="3590925"/>
            <a:chOff x="1643063" y="1928813"/>
            <a:chExt cx="4825763" cy="3590925"/>
          </a:xfrm>
        </p:grpSpPr>
        <p:sp>
          <p:nvSpPr>
            <p:cNvPr id="13365" name="TextBox 28"/>
            <p:cNvSpPr txBox="1">
              <a:spLocks noChangeArrowheads="1"/>
            </p:cNvSpPr>
            <p:nvPr/>
          </p:nvSpPr>
          <p:spPr bwMode="auto">
            <a:xfrm>
              <a:off x="5500688" y="1928813"/>
              <a:ext cx="9286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en-AU" altLang="fi-FI" sz="1200">
                  <a:solidFill>
                    <a:srgbClr val="000000"/>
                  </a:solidFill>
                  <a:latin typeface="Arial Narrow" pitchFamily="34" charset="0"/>
                  <a:ea typeface="ＭＳ Ｐゴシック" pitchFamily="34" charset="-128"/>
                </a:rPr>
                <a:t>Client &amp; Self</a:t>
              </a:r>
              <a:endParaRPr lang="en-US" altLang="fi-FI" sz="1200">
                <a:solidFill>
                  <a:srgbClr val="000000"/>
                </a:solidFill>
                <a:latin typeface="Arial Narrow" pitchFamily="34" charset="0"/>
                <a:ea typeface="ＭＳ Ｐゴシック" pitchFamily="34" charset="-128"/>
              </a:endParaRPr>
            </a:p>
          </p:txBody>
        </p:sp>
        <p:sp>
          <p:nvSpPr>
            <p:cNvPr id="34" name="TextBox 33"/>
            <p:cNvSpPr txBox="1"/>
            <p:nvPr/>
          </p:nvSpPr>
          <p:spPr>
            <a:xfrm>
              <a:off x="6099494" y="3000372"/>
              <a:ext cx="369332" cy="857256"/>
            </a:xfrm>
            <a:prstGeom prst="rect">
              <a:avLst/>
            </a:prstGeom>
            <a:noFill/>
          </p:spPr>
          <p:txBody>
            <a:bodyPr vert="vert270">
              <a:spAutoFit/>
            </a:bodyPr>
            <a:lstStyle/>
            <a:p>
              <a:pPr algn="ctr" fontAlgn="auto">
                <a:spcBef>
                  <a:spcPts val="0"/>
                </a:spcBef>
                <a:spcAft>
                  <a:spcPts val="0"/>
                </a:spcAft>
                <a:defRPr/>
              </a:pPr>
              <a:r>
                <a:rPr lang="en-AU" sz="1200" dirty="0">
                  <a:solidFill>
                    <a:prstClr val="black"/>
                  </a:solidFill>
                  <a:latin typeface="Arial Narrow" pitchFamily="34" charset="0"/>
                  <a:ea typeface="ＭＳ Ｐゴシック" charset="-128"/>
                </a:rPr>
                <a:t>Sharing</a:t>
              </a:r>
              <a:endParaRPr lang="en-US" sz="1200" dirty="0">
                <a:solidFill>
                  <a:prstClr val="black"/>
                </a:solidFill>
                <a:latin typeface="Arial Narrow" pitchFamily="34" charset="0"/>
                <a:ea typeface="ＭＳ Ｐゴシック" charset="-128"/>
              </a:endParaRPr>
            </a:p>
          </p:txBody>
        </p:sp>
        <p:sp>
          <p:nvSpPr>
            <p:cNvPr id="13367" name="TextBox 38"/>
            <p:cNvSpPr txBox="1">
              <a:spLocks noChangeArrowheads="1"/>
            </p:cNvSpPr>
            <p:nvPr/>
          </p:nvSpPr>
          <p:spPr bwMode="auto">
            <a:xfrm>
              <a:off x="1643063" y="5241925"/>
              <a:ext cx="1357312"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en-AU" altLang="fi-FI" sz="1200">
                  <a:solidFill>
                    <a:srgbClr val="000000"/>
                  </a:solidFill>
                  <a:latin typeface="Arial Narrow" pitchFamily="34" charset="0"/>
                  <a:ea typeface="ＭＳ Ｐゴシック" pitchFamily="34" charset="-128"/>
                </a:rPr>
                <a:t>Win-win</a:t>
              </a:r>
              <a:endParaRPr lang="en-US" altLang="fi-FI" sz="1200">
                <a:solidFill>
                  <a:srgbClr val="000000"/>
                </a:solidFill>
                <a:latin typeface="Arial Narrow" pitchFamily="34" charset="0"/>
                <a:ea typeface="ＭＳ Ｐゴシック" pitchFamily="34" charset="-128"/>
              </a:endParaRPr>
            </a:p>
          </p:txBody>
        </p:sp>
      </p:grpSp>
      <p:grpSp>
        <p:nvGrpSpPr>
          <p:cNvPr id="5" name="Group 55"/>
          <p:cNvGrpSpPr>
            <a:grpSpLocks/>
          </p:cNvGrpSpPr>
          <p:nvPr/>
        </p:nvGrpSpPr>
        <p:grpSpPr bwMode="auto">
          <a:xfrm>
            <a:off x="1928813" y="1363663"/>
            <a:ext cx="5800725" cy="4262437"/>
            <a:chOff x="1928813" y="1755775"/>
            <a:chExt cx="5800725" cy="4262438"/>
          </a:xfrm>
        </p:grpSpPr>
        <p:sp>
          <p:nvSpPr>
            <p:cNvPr id="13362" name="TextBox 29"/>
            <p:cNvSpPr txBox="1">
              <a:spLocks noChangeArrowheads="1"/>
            </p:cNvSpPr>
            <p:nvPr/>
          </p:nvSpPr>
          <p:spPr bwMode="auto">
            <a:xfrm>
              <a:off x="6800850" y="1755775"/>
              <a:ext cx="9286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en-AU" altLang="fi-FI" sz="1200">
                  <a:solidFill>
                    <a:srgbClr val="000000"/>
                  </a:solidFill>
                  <a:latin typeface="Arial Narrow" pitchFamily="34" charset="0"/>
                  <a:ea typeface="ＭＳ Ｐゴシック" pitchFamily="34" charset="-128"/>
                </a:rPr>
                <a:t>Client</a:t>
              </a:r>
              <a:endParaRPr lang="en-US" altLang="fi-FI" sz="1200">
                <a:solidFill>
                  <a:srgbClr val="000000"/>
                </a:solidFill>
                <a:latin typeface="Arial Narrow" pitchFamily="34" charset="0"/>
                <a:ea typeface="ＭＳ Ｐゴシック" pitchFamily="34" charset="-128"/>
              </a:endParaRPr>
            </a:p>
          </p:txBody>
        </p:sp>
        <p:sp>
          <p:nvSpPr>
            <p:cNvPr id="35" name="TextBox 34"/>
            <p:cNvSpPr txBox="1"/>
            <p:nvPr/>
          </p:nvSpPr>
          <p:spPr>
            <a:xfrm>
              <a:off x="7203075" y="3143248"/>
              <a:ext cx="369332" cy="857256"/>
            </a:xfrm>
            <a:prstGeom prst="rect">
              <a:avLst/>
            </a:prstGeom>
            <a:noFill/>
          </p:spPr>
          <p:txBody>
            <a:bodyPr vert="vert270">
              <a:spAutoFit/>
            </a:bodyPr>
            <a:lstStyle/>
            <a:p>
              <a:pPr algn="ctr" fontAlgn="auto">
                <a:spcBef>
                  <a:spcPts val="0"/>
                </a:spcBef>
                <a:spcAft>
                  <a:spcPts val="0"/>
                </a:spcAft>
                <a:defRPr/>
              </a:pPr>
              <a:r>
                <a:rPr lang="en-AU" sz="1200" dirty="0">
                  <a:solidFill>
                    <a:prstClr val="black"/>
                  </a:solidFill>
                  <a:latin typeface="Arial Narrow" pitchFamily="34" charset="0"/>
                  <a:ea typeface="ＭＳ Ｐゴシック" charset="-128"/>
                </a:rPr>
                <a:t>Bearing</a:t>
              </a:r>
              <a:endParaRPr lang="en-US" sz="1200" dirty="0">
                <a:solidFill>
                  <a:prstClr val="black"/>
                </a:solidFill>
                <a:latin typeface="Arial Narrow" pitchFamily="34" charset="0"/>
                <a:ea typeface="ＭＳ Ｐゴシック" charset="-128"/>
              </a:endParaRPr>
            </a:p>
          </p:txBody>
        </p:sp>
        <p:sp>
          <p:nvSpPr>
            <p:cNvPr id="13364" name="TextBox 39"/>
            <p:cNvSpPr txBox="1">
              <a:spLocks noChangeArrowheads="1"/>
            </p:cNvSpPr>
            <p:nvPr/>
          </p:nvSpPr>
          <p:spPr bwMode="auto">
            <a:xfrm>
              <a:off x="1928813" y="5741988"/>
              <a:ext cx="14287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en-AU" altLang="fi-FI" sz="1200">
                  <a:solidFill>
                    <a:srgbClr val="000000"/>
                  </a:solidFill>
                  <a:latin typeface="Arial Narrow" pitchFamily="34" charset="0"/>
                  <a:ea typeface="ＭＳ Ｐゴシック" pitchFamily="34" charset="-128"/>
                </a:rPr>
                <a:t>Client success</a:t>
              </a:r>
              <a:endParaRPr lang="en-US" altLang="fi-FI" sz="1200">
                <a:solidFill>
                  <a:srgbClr val="000000"/>
                </a:solidFill>
                <a:latin typeface="Arial Narrow" pitchFamily="34" charset="0"/>
                <a:ea typeface="ＭＳ Ｐゴシック" pitchFamily="34" charset="-128"/>
              </a:endParaRPr>
            </a:p>
          </p:txBody>
        </p:sp>
      </p:grpSp>
      <p:grpSp>
        <p:nvGrpSpPr>
          <p:cNvPr id="6" name="Group 57"/>
          <p:cNvGrpSpPr>
            <a:grpSpLocks/>
          </p:cNvGrpSpPr>
          <p:nvPr/>
        </p:nvGrpSpPr>
        <p:grpSpPr bwMode="auto">
          <a:xfrm>
            <a:off x="2000250" y="1214438"/>
            <a:ext cx="6858000" cy="4997450"/>
            <a:chOff x="2000250" y="1606550"/>
            <a:chExt cx="6858030" cy="4997450"/>
          </a:xfrm>
        </p:grpSpPr>
        <p:sp>
          <p:nvSpPr>
            <p:cNvPr id="13359" name="TextBox 30"/>
            <p:cNvSpPr txBox="1">
              <a:spLocks noChangeArrowheads="1"/>
            </p:cNvSpPr>
            <p:nvPr/>
          </p:nvSpPr>
          <p:spPr bwMode="auto">
            <a:xfrm>
              <a:off x="7899400" y="1606550"/>
              <a:ext cx="9286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lgn="r">
                <a:spcBef>
                  <a:spcPct val="0"/>
                </a:spcBef>
                <a:buFontTx/>
                <a:buNone/>
              </a:pPr>
              <a:r>
                <a:rPr lang="en-AU" altLang="fi-FI" sz="1200" dirty="0">
                  <a:solidFill>
                    <a:srgbClr val="000000"/>
                  </a:solidFill>
                  <a:latin typeface="Arial Narrow" pitchFamily="34" charset="0"/>
                  <a:ea typeface="ＭＳ Ｐゴシック" pitchFamily="34" charset="-128"/>
                </a:rPr>
                <a:t>Humanity</a:t>
              </a:r>
              <a:endParaRPr lang="en-US" altLang="fi-FI" sz="1200" dirty="0">
                <a:solidFill>
                  <a:srgbClr val="000000"/>
                </a:solidFill>
                <a:latin typeface="Arial Narrow" pitchFamily="34" charset="0"/>
                <a:ea typeface="ＭＳ Ｐゴシック" pitchFamily="34" charset="-128"/>
              </a:endParaRPr>
            </a:p>
          </p:txBody>
        </p:sp>
        <p:sp>
          <p:nvSpPr>
            <p:cNvPr id="36" name="TextBox 35"/>
            <p:cNvSpPr txBox="1"/>
            <p:nvPr/>
          </p:nvSpPr>
          <p:spPr>
            <a:xfrm>
              <a:off x="8488948" y="3286124"/>
              <a:ext cx="369332" cy="857256"/>
            </a:xfrm>
            <a:prstGeom prst="rect">
              <a:avLst/>
            </a:prstGeom>
            <a:noFill/>
          </p:spPr>
          <p:txBody>
            <a:bodyPr vert="vert270">
              <a:spAutoFit/>
            </a:bodyPr>
            <a:lstStyle/>
            <a:p>
              <a:pPr algn="ctr" fontAlgn="auto">
                <a:spcBef>
                  <a:spcPts val="0"/>
                </a:spcBef>
                <a:spcAft>
                  <a:spcPts val="0"/>
                </a:spcAft>
                <a:defRPr/>
              </a:pPr>
              <a:r>
                <a:rPr lang="en-AU" sz="1200" dirty="0">
                  <a:solidFill>
                    <a:prstClr val="black"/>
                  </a:solidFill>
                  <a:latin typeface="Arial Narrow" pitchFamily="34" charset="0"/>
                  <a:ea typeface="ＭＳ Ｐゴシック" charset="-128"/>
                </a:rPr>
                <a:t>Serving</a:t>
              </a:r>
              <a:endParaRPr lang="en-US" sz="1200" dirty="0">
                <a:solidFill>
                  <a:prstClr val="black"/>
                </a:solidFill>
                <a:latin typeface="Arial Narrow" pitchFamily="34" charset="0"/>
                <a:ea typeface="ＭＳ Ｐゴシック" charset="-128"/>
              </a:endParaRPr>
            </a:p>
          </p:txBody>
        </p:sp>
        <p:sp>
          <p:nvSpPr>
            <p:cNvPr id="13361" name="TextBox 40"/>
            <p:cNvSpPr txBox="1">
              <a:spLocks noChangeArrowheads="1"/>
            </p:cNvSpPr>
            <p:nvPr/>
          </p:nvSpPr>
          <p:spPr bwMode="auto">
            <a:xfrm>
              <a:off x="2000250" y="6327775"/>
              <a:ext cx="17859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en-AU" altLang="fi-FI" sz="1200">
                  <a:solidFill>
                    <a:srgbClr val="000000"/>
                  </a:solidFill>
                  <a:latin typeface="Arial Narrow" pitchFamily="34" charset="0"/>
                  <a:ea typeface="ＭＳ Ｐゴシック" pitchFamily="34" charset="-128"/>
                </a:rPr>
                <a:t>Do the ‘right thing’</a:t>
              </a:r>
              <a:endParaRPr lang="en-US" altLang="fi-FI" sz="1200">
                <a:solidFill>
                  <a:srgbClr val="000000"/>
                </a:solidFill>
                <a:latin typeface="Arial Narrow" pitchFamily="34" charset="0"/>
                <a:ea typeface="ＭＳ Ｐゴシック" pitchFamily="34" charset="-128"/>
              </a:endParaRPr>
            </a:p>
          </p:txBody>
        </p:sp>
      </p:grpSp>
      <p:grpSp>
        <p:nvGrpSpPr>
          <p:cNvPr id="7" name="Group 43"/>
          <p:cNvGrpSpPr>
            <a:grpSpLocks/>
          </p:cNvGrpSpPr>
          <p:nvPr/>
        </p:nvGrpSpPr>
        <p:grpSpPr bwMode="auto">
          <a:xfrm>
            <a:off x="928688" y="1893888"/>
            <a:ext cx="3929062" cy="2071687"/>
            <a:chOff x="928688" y="2286000"/>
            <a:chExt cx="3929062" cy="2071688"/>
          </a:xfrm>
        </p:grpSpPr>
        <p:sp>
          <p:nvSpPr>
            <p:cNvPr id="20" name="Rectangle 19"/>
            <p:cNvSpPr/>
            <p:nvPr/>
          </p:nvSpPr>
          <p:spPr>
            <a:xfrm>
              <a:off x="928688" y="2286000"/>
              <a:ext cx="3714750" cy="207168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3358" name="TextBox 41"/>
            <p:cNvSpPr txBox="1">
              <a:spLocks noChangeArrowheads="1"/>
            </p:cNvSpPr>
            <p:nvPr/>
          </p:nvSpPr>
          <p:spPr bwMode="auto">
            <a:xfrm>
              <a:off x="3714750" y="4071938"/>
              <a:ext cx="1143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en-AU" altLang="fi-FI" sz="1200" b="1">
                  <a:solidFill>
                    <a:srgbClr val="000000"/>
                  </a:solidFill>
                  <a:latin typeface="Arial Narrow" pitchFamily="34" charset="0"/>
                  <a:ea typeface="ＭＳ Ｐゴシック" pitchFamily="34" charset="-128"/>
                </a:rPr>
                <a:t>1. My world</a:t>
              </a:r>
              <a:endParaRPr lang="en-US" altLang="fi-FI" sz="1200" b="1">
                <a:solidFill>
                  <a:srgbClr val="000000"/>
                </a:solidFill>
                <a:latin typeface="Arial Narrow" pitchFamily="34" charset="0"/>
                <a:ea typeface="ＭＳ Ｐゴシック" pitchFamily="34" charset="-128"/>
              </a:endParaRPr>
            </a:p>
          </p:txBody>
        </p:sp>
      </p:grpSp>
      <p:grpSp>
        <p:nvGrpSpPr>
          <p:cNvPr id="8" name="Group 46"/>
          <p:cNvGrpSpPr>
            <a:grpSpLocks/>
          </p:cNvGrpSpPr>
          <p:nvPr/>
        </p:nvGrpSpPr>
        <p:grpSpPr bwMode="auto">
          <a:xfrm>
            <a:off x="785813" y="1679575"/>
            <a:ext cx="4876800" cy="2857500"/>
            <a:chOff x="785813" y="2071688"/>
            <a:chExt cx="4876799" cy="2857500"/>
          </a:xfrm>
        </p:grpSpPr>
        <p:sp>
          <p:nvSpPr>
            <p:cNvPr id="21" name="Rectangle 20"/>
            <p:cNvSpPr/>
            <p:nvPr/>
          </p:nvSpPr>
          <p:spPr>
            <a:xfrm>
              <a:off x="785813" y="2071688"/>
              <a:ext cx="4643436" cy="28575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3356" name="TextBox 42"/>
            <p:cNvSpPr txBox="1">
              <a:spLocks noChangeArrowheads="1"/>
            </p:cNvSpPr>
            <p:nvPr/>
          </p:nvSpPr>
          <p:spPr bwMode="auto">
            <a:xfrm>
              <a:off x="3733800" y="4643438"/>
              <a:ext cx="192881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en-AU" altLang="fi-FI" sz="1200" b="1">
                  <a:solidFill>
                    <a:srgbClr val="000000"/>
                  </a:solidFill>
                  <a:latin typeface="Arial Narrow" pitchFamily="34" charset="0"/>
                  <a:ea typeface="ＭＳ Ｐゴシック" pitchFamily="34" charset="-128"/>
                </a:rPr>
                <a:t>2. The corporate world</a:t>
              </a:r>
              <a:endParaRPr lang="en-US" altLang="fi-FI" sz="1200" b="1">
                <a:solidFill>
                  <a:srgbClr val="000000"/>
                </a:solidFill>
                <a:latin typeface="Arial Narrow" pitchFamily="34" charset="0"/>
                <a:ea typeface="ＭＳ Ｐゴシック" pitchFamily="34" charset="-128"/>
              </a:endParaRPr>
            </a:p>
          </p:txBody>
        </p:sp>
      </p:grpSp>
      <p:grpSp>
        <p:nvGrpSpPr>
          <p:cNvPr id="9" name="Group 48"/>
          <p:cNvGrpSpPr>
            <a:grpSpLocks/>
          </p:cNvGrpSpPr>
          <p:nvPr/>
        </p:nvGrpSpPr>
        <p:grpSpPr bwMode="auto">
          <a:xfrm>
            <a:off x="642938" y="1536700"/>
            <a:ext cx="6000750" cy="3589338"/>
            <a:chOff x="642938" y="1928813"/>
            <a:chExt cx="6000753" cy="3589337"/>
          </a:xfrm>
        </p:grpSpPr>
        <p:sp>
          <p:nvSpPr>
            <p:cNvPr id="22" name="Rectangle 21"/>
            <p:cNvSpPr/>
            <p:nvPr/>
          </p:nvSpPr>
          <p:spPr>
            <a:xfrm>
              <a:off x="642938" y="1928813"/>
              <a:ext cx="5786440" cy="357187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3354" name="TextBox 43"/>
            <p:cNvSpPr txBox="1">
              <a:spLocks noChangeArrowheads="1"/>
            </p:cNvSpPr>
            <p:nvPr/>
          </p:nvSpPr>
          <p:spPr bwMode="auto">
            <a:xfrm>
              <a:off x="5072066" y="5241925"/>
              <a:ext cx="15716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en-AU" altLang="fi-FI" sz="1200" b="1">
                  <a:solidFill>
                    <a:srgbClr val="000000"/>
                  </a:solidFill>
                  <a:latin typeface="Arial Narrow" pitchFamily="34" charset="0"/>
                  <a:ea typeface="ＭＳ Ｐゴシック" pitchFamily="34" charset="-128"/>
                </a:rPr>
                <a:t>3. A shared world</a:t>
              </a:r>
              <a:endParaRPr lang="en-US" altLang="fi-FI" sz="1200" b="1">
                <a:solidFill>
                  <a:srgbClr val="000000"/>
                </a:solidFill>
                <a:latin typeface="Arial Narrow" pitchFamily="34" charset="0"/>
                <a:ea typeface="ＭＳ Ｐゴシック" pitchFamily="34" charset="-128"/>
              </a:endParaRPr>
            </a:p>
          </p:txBody>
        </p:sp>
      </p:grpSp>
      <p:grpSp>
        <p:nvGrpSpPr>
          <p:cNvPr id="10" name="Group 54"/>
          <p:cNvGrpSpPr>
            <a:grpSpLocks/>
          </p:cNvGrpSpPr>
          <p:nvPr/>
        </p:nvGrpSpPr>
        <p:grpSpPr bwMode="auto">
          <a:xfrm>
            <a:off x="500063" y="1393825"/>
            <a:ext cx="7162800" cy="4241800"/>
            <a:chOff x="500063" y="1785938"/>
            <a:chExt cx="7162816" cy="4241800"/>
          </a:xfrm>
        </p:grpSpPr>
        <p:sp>
          <p:nvSpPr>
            <p:cNvPr id="23" name="Rectangle 22"/>
            <p:cNvSpPr/>
            <p:nvPr/>
          </p:nvSpPr>
          <p:spPr>
            <a:xfrm>
              <a:off x="500063" y="1785938"/>
              <a:ext cx="7000891" cy="421481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3352" name="TextBox 44"/>
            <p:cNvSpPr txBox="1">
              <a:spLocks noChangeArrowheads="1"/>
            </p:cNvSpPr>
            <p:nvPr/>
          </p:nvSpPr>
          <p:spPr bwMode="auto">
            <a:xfrm>
              <a:off x="6019817" y="5751513"/>
              <a:ext cx="16430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en-AU" altLang="fi-FI" sz="1200" b="1">
                  <a:solidFill>
                    <a:srgbClr val="000000"/>
                  </a:solidFill>
                  <a:latin typeface="Arial Narrow" pitchFamily="34" charset="0"/>
                  <a:ea typeface="ＭＳ Ｐゴシック" pitchFamily="34" charset="-128"/>
                </a:rPr>
                <a:t>4. The client’s world</a:t>
              </a:r>
              <a:endParaRPr lang="en-US" altLang="fi-FI" sz="1200" b="1">
                <a:solidFill>
                  <a:srgbClr val="000000"/>
                </a:solidFill>
                <a:latin typeface="Arial Narrow" pitchFamily="34" charset="0"/>
                <a:ea typeface="ＭＳ Ｐゴシック" pitchFamily="34" charset="-128"/>
              </a:endParaRPr>
            </a:p>
          </p:txBody>
        </p:sp>
      </p:grpSp>
      <p:grpSp>
        <p:nvGrpSpPr>
          <p:cNvPr id="11" name="Group 56"/>
          <p:cNvGrpSpPr>
            <a:grpSpLocks/>
          </p:cNvGrpSpPr>
          <p:nvPr/>
        </p:nvGrpSpPr>
        <p:grpSpPr bwMode="auto">
          <a:xfrm>
            <a:off x="357188" y="1250950"/>
            <a:ext cx="8572500" cy="4970463"/>
            <a:chOff x="357188" y="1643063"/>
            <a:chExt cx="8572520" cy="4970462"/>
          </a:xfrm>
        </p:grpSpPr>
        <p:sp>
          <p:nvSpPr>
            <p:cNvPr id="24" name="Rectangle 23"/>
            <p:cNvSpPr/>
            <p:nvPr/>
          </p:nvSpPr>
          <p:spPr>
            <a:xfrm>
              <a:off x="357188" y="1643063"/>
              <a:ext cx="8429645" cy="4929187"/>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3350" name="TextBox 45"/>
            <p:cNvSpPr txBox="1">
              <a:spLocks noChangeArrowheads="1"/>
            </p:cNvSpPr>
            <p:nvPr/>
          </p:nvSpPr>
          <p:spPr bwMode="auto">
            <a:xfrm>
              <a:off x="7500958" y="6327775"/>
              <a:ext cx="142875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en-AU" altLang="fi-FI" sz="1200" b="1">
                  <a:solidFill>
                    <a:srgbClr val="000000"/>
                  </a:solidFill>
                  <a:latin typeface="Arial Narrow" pitchFamily="34" charset="0"/>
                  <a:ea typeface="ＭＳ Ｐゴシック" pitchFamily="34" charset="-128"/>
                </a:rPr>
                <a:t>5. The wider world</a:t>
              </a:r>
              <a:endParaRPr lang="en-US" altLang="fi-FI" sz="1200" b="1">
                <a:solidFill>
                  <a:srgbClr val="000000"/>
                </a:solidFill>
                <a:latin typeface="Arial Narrow" pitchFamily="34" charset="0"/>
                <a:ea typeface="ＭＳ Ｐゴシック" pitchFamily="34" charset="-128"/>
              </a:endParaRPr>
            </a:p>
          </p:txBody>
        </p:sp>
      </p:grpSp>
      <p:grpSp>
        <p:nvGrpSpPr>
          <p:cNvPr id="12" name="Group 41"/>
          <p:cNvGrpSpPr>
            <a:grpSpLocks/>
          </p:cNvGrpSpPr>
          <p:nvPr/>
        </p:nvGrpSpPr>
        <p:grpSpPr bwMode="auto">
          <a:xfrm>
            <a:off x="4500563" y="3536950"/>
            <a:ext cx="3714750" cy="2000250"/>
            <a:chOff x="4500563" y="3929063"/>
            <a:chExt cx="3714750" cy="2000250"/>
          </a:xfrm>
        </p:grpSpPr>
        <p:sp>
          <p:nvSpPr>
            <p:cNvPr id="13347" name="TextBox 47"/>
            <p:cNvSpPr txBox="1">
              <a:spLocks noChangeArrowheads="1"/>
            </p:cNvSpPr>
            <p:nvPr/>
          </p:nvSpPr>
          <p:spPr bwMode="auto">
            <a:xfrm rot="1703716">
              <a:off x="6350713" y="4952220"/>
              <a:ext cx="114300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en-AU" altLang="fi-FI" sz="1100" i="1">
                  <a:solidFill>
                    <a:srgbClr val="000000"/>
                  </a:solidFill>
                  <a:latin typeface="Arial Narrow" pitchFamily="34" charset="0"/>
                  <a:ea typeface="ＭＳ Ｐゴシック" pitchFamily="34" charset="-128"/>
                </a:rPr>
                <a:t>Outward-looking</a:t>
              </a:r>
              <a:endParaRPr lang="en-US" altLang="fi-FI" sz="1100" i="1">
                <a:solidFill>
                  <a:srgbClr val="000000"/>
                </a:solidFill>
                <a:latin typeface="Arial Narrow" pitchFamily="34" charset="0"/>
                <a:ea typeface="ＭＳ Ｐゴシック" pitchFamily="34" charset="-128"/>
              </a:endParaRPr>
            </a:p>
          </p:txBody>
        </p:sp>
        <p:cxnSp>
          <p:nvCxnSpPr>
            <p:cNvPr id="50" name="Straight Arrow Connector 49"/>
            <p:cNvCxnSpPr/>
            <p:nvPr/>
          </p:nvCxnSpPr>
          <p:spPr>
            <a:xfrm>
              <a:off x="4500563" y="3929063"/>
              <a:ext cx="3714750" cy="2000250"/>
            </a:xfrm>
            <a:prstGeom prst="straightConnector1">
              <a:avLst/>
            </a:prstGeom>
            <a:ln w="952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13326" name="Group 17"/>
          <p:cNvGrpSpPr>
            <a:grpSpLocks/>
          </p:cNvGrpSpPr>
          <p:nvPr/>
        </p:nvGrpSpPr>
        <p:grpSpPr bwMode="auto">
          <a:xfrm>
            <a:off x="1071563" y="2108200"/>
            <a:ext cx="3143250" cy="1428750"/>
            <a:chOff x="857224" y="1714488"/>
            <a:chExt cx="3143272" cy="1428760"/>
          </a:xfrm>
        </p:grpSpPr>
        <p:sp>
          <p:nvSpPr>
            <p:cNvPr id="43" name="Rectangle 42"/>
            <p:cNvSpPr/>
            <p:nvPr/>
          </p:nvSpPr>
          <p:spPr>
            <a:xfrm>
              <a:off x="1071537" y="2000240"/>
              <a:ext cx="1725625" cy="1016007"/>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3338" name="TextBox 4"/>
            <p:cNvSpPr txBox="1">
              <a:spLocks noChangeArrowheads="1"/>
            </p:cNvSpPr>
            <p:nvPr/>
          </p:nvSpPr>
          <p:spPr bwMode="auto">
            <a:xfrm>
              <a:off x="1142976" y="2285992"/>
              <a:ext cx="164307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en-AU" altLang="fi-FI" sz="2000">
                  <a:solidFill>
                    <a:srgbClr val="000000"/>
                  </a:solidFill>
                  <a:latin typeface="Arial Narrow" pitchFamily="34" charset="0"/>
                  <a:ea typeface="ＭＳ Ｐゴシック" pitchFamily="34" charset="-128"/>
                </a:rPr>
                <a:t>Evolving IT</a:t>
              </a:r>
              <a:endParaRPr lang="en-US" altLang="fi-FI" sz="2000">
                <a:solidFill>
                  <a:srgbClr val="000000"/>
                </a:solidFill>
                <a:latin typeface="Arial Narrow" pitchFamily="34" charset="0"/>
                <a:ea typeface="ＭＳ Ｐゴシック" pitchFamily="34" charset="-128"/>
              </a:endParaRPr>
            </a:p>
          </p:txBody>
        </p:sp>
        <p:sp>
          <p:nvSpPr>
            <p:cNvPr id="45" name="Rectangle 44"/>
            <p:cNvSpPr/>
            <p:nvPr/>
          </p:nvSpPr>
          <p:spPr>
            <a:xfrm>
              <a:off x="1142976" y="2071679"/>
              <a:ext cx="1571636" cy="85725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3340" name="TextBox 7"/>
            <p:cNvSpPr txBox="1">
              <a:spLocks noChangeArrowheads="1"/>
            </p:cNvSpPr>
            <p:nvPr/>
          </p:nvSpPr>
          <p:spPr bwMode="auto">
            <a:xfrm>
              <a:off x="1000100" y="1755432"/>
              <a:ext cx="78581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en-AU" altLang="fi-FI" sz="1200">
                  <a:solidFill>
                    <a:srgbClr val="000000"/>
                  </a:solidFill>
                  <a:latin typeface="Arial Narrow" pitchFamily="34" charset="0"/>
                  <a:ea typeface="ＭＳ Ｐゴシック" pitchFamily="34" charset="-128"/>
                </a:rPr>
                <a:t>Developer</a:t>
              </a:r>
              <a:endParaRPr lang="en-US" altLang="fi-FI" sz="1200">
                <a:solidFill>
                  <a:srgbClr val="000000"/>
                </a:solidFill>
                <a:latin typeface="Arial Narrow" pitchFamily="34" charset="0"/>
                <a:ea typeface="ＭＳ Ｐゴシック" pitchFamily="34" charset="-128"/>
              </a:endParaRPr>
            </a:p>
          </p:txBody>
        </p:sp>
        <p:sp>
          <p:nvSpPr>
            <p:cNvPr id="13341" name="TextBox 8"/>
            <p:cNvSpPr txBox="1">
              <a:spLocks noChangeArrowheads="1"/>
            </p:cNvSpPr>
            <p:nvPr/>
          </p:nvSpPr>
          <p:spPr bwMode="auto">
            <a:xfrm>
              <a:off x="2357422" y="1758630"/>
              <a:ext cx="571504" cy="2857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en-AU" altLang="fi-FI" sz="1200">
                  <a:solidFill>
                    <a:srgbClr val="000000"/>
                  </a:solidFill>
                  <a:latin typeface="Arial Narrow" pitchFamily="34" charset="0"/>
                  <a:ea typeface="ＭＳ Ｐゴシック" pitchFamily="34" charset="-128"/>
                </a:rPr>
                <a:t>User</a:t>
              </a:r>
              <a:endParaRPr lang="en-US" altLang="fi-FI" sz="1200">
                <a:solidFill>
                  <a:srgbClr val="000000"/>
                </a:solidFill>
                <a:latin typeface="Arial Narrow" pitchFamily="34" charset="0"/>
                <a:ea typeface="ＭＳ Ｐゴシック" pitchFamily="34" charset="-128"/>
              </a:endParaRPr>
            </a:p>
          </p:txBody>
        </p:sp>
        <p:sp>
          <p:nvSpPr>
            <p:cNvPr id="13342" name="TextBox 9"/>
            <p:cNvSpPr txBox="1">
              <a:spLocks noChangeArrowheads="1"/>
            </p:cNvSpPr>
            <p:nvPr/>
          </p:nvSpPr>
          <p:spPr bwMode="auto">
            <a:xfrm>
              <a:off x="2857488" y="1928803"/>
              <a:ext cx="114300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AU" altLang="fi-FI" sz="1200">
                  <a:solidFill>
                    <a:srgbClr val="000000"/>
                  </a:solidFill>
                  <a:latin typeface="Arial Narrow" pitchFamily="34" charset="0"/>
                  <a:ea typeface="ＭＳ Ｐゴシック" pitchFamily="34" charset="-128"/>
                </a:rPr>
                <a:t>Information</a:t>
              </a:r>
              <a:endParaRPr lang="en-US" altLang="fi-FI" sz="1200">
                <a:solidFill>
                  <a:srgbClr val="000000"/>
                </a:solidFill>
                <a:latin typeface="Arial Narrow" pitchFamily="34" charset="0"/>
                <a:ea typeface="ＭＳ Ｐゴシック" pitchFamily="34" charset="-128"/>
              </a:endParaRPr>
            </a:p>
          </p:txBody>
        </p:sp>
        <p:sp>
          <p:nvSpPr>
            <p:cNvPr id="13343" name="TextBox 10"/>
            <p:cNvSpPr txBox="1">
              <a:spLocks noChangeArrowheads="1"/>
            </p:cNvSpPr>
            <p:nvPr/>
          </p:nvSpPr>
          <p:spPr bwMode="auto">
            <a:xfrm>
              <a:off x="2857488" y="2714620"/>
              <a:ext cx="928694" cy="2857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AU" altLang="fi-FI" sz="1200">
                  <a:solidFill>
                    <a:srgbClr val="000000"/>
                  </a:solidFill>
                  <a:latin typeface="Arial Narrow" pitchFamily="34" charset="0"/>
                  <a:ea typeface="ＭＳ Ｐゴシック" pitchFamily="34" charset="-128"/>
                </a:rPr>
                <a:t>Technology</a:t>
              </a:r>
              <a:endParaRPr lang="en-US" altLang="fi-FI" sz="1200">
                <a:solidFill>
                  <a:srgbClr val="000000"/>
                </a:solidFill>
                <a:latin typeface="Arial Narrow" pitchFamily="34" charset="0"/>
                <a:ea typeface="ＭＳ Ｐゴシック" pitchFamily="34" charset="-128"/>
              </a:endParaRPr>
            </a:p>
          </p:txBody>
        </p:sp>
        <p:cxnSp>
          <p:nvCxnSpPr>
            <p:cNvPr id="51" name="Straight Arrow Connector 50"/>
            <p:cNvCxnSpPr>
              <a:stCxn id="13340" idx="3"/>
              <a:endCxn id="13341" idx="1"/>
            </p:cNvCxnSpPr>
            <p:nvPr/>
          </p:nvCxnSpPr>
          <p:spPr>
            <a:xfrm>
              <a:off x="1785917" y="1893877"/>
              <a:ext cx="571504" cy="7937"/>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rot="5400000" flipH="1" flipV="1">
              <a:off x="2817006" y="2469350"/>
              <a:ext cx="509591" cy="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3" name="Rectangle 52"/>
            <p:cNvSpPr/>
            <p:nvPr/>
          </p:nvSpPr>
          <p:spPr>
            <a:xfrm>
              <a:off x="857224" y="1714488"/>
              <a:ext cx="2857520" cy="142876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grpSp>
      <p:sp>
        <p:nvSpPr>
          <p:cNvPr id="55" name="TextBox 54"/>
          <p:cNvSpPr txBox="1">
            <a:spLocks noChangeArrowheads="1"/>
          </p:cNvSpPr>
          <p:nvPr/>
        </p:nvSpPr>
        <p:spPr bwMode="auto">
          <a:xfrm>
            <a:off x="1143000" y="2143125"/>
            <a:ext cx="2714625" cy="13382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AU" altLang="fi-FI" sz="900" i="1">
                <a:solidFill>
                  <a:srgbClr val="000000"/>
                </a:solidFill>
                <a:ea typeface="ＭＳ Ｐゴシック" pitchFamily="34" charset="-128"/>
              </a:rPr>
              <a:t>I	Yes, whatever decision you take will produce harm in some way or another.  Is there a way to see your way through that and figure out what to do?</a:t>
            </a:r>
            <a:br>
              <a:rPr lang="en-AU" altLang="fi-FI" sz="900" i="1">
                <a:solidFill>
                  <a:srgbClr val="000000"/>
                </a:solidFill>
                <a:ea typeface="ＭＳ Ｐゴシック" pitchFamily="34" charset="-128"/>
              </a:rPr>
            </a:br>
            <a:r>
              <a:rPr lang="en-AU" altLang="fi-FI" sz="900" i="1">
                <a:solidFill>
                  <a:srgbClr val="000000"/>
                </a:solidFill>
                <a:ea typeface="ＭＳ Ｐゴシック" pitchFamily="34" charset="-128"/>
              </a:rPr>
              <a:t>P	I’d like to say I had the answer to that one but… in situations like that I think what I would do is probably do the minimum amount of harm to me!  As I said, there’s always self-preservation... (Participant 8)</a:t>
            </a:r>
            <a:endParaRPr lang="en-AU" altLang="fi-FI" sz="900">
              <a:solidFill>
                <a:srgbClr val="000000"/>
              </a:solidFill>
              <a:ea typeface="ＭＳ Ｐゴシック" pitchFamily="34" charset="-128"/>
            </a:endParaRPr>
          </a:p>
        </p:txBody>
      </p:sp>
      <p:sp>
        <p:nvSpPr>
          <p:cNvPr id="56" name="TextBox 55"/>
          <p:cNvSpPr txBox="1">
            <a:spLocks noChangeArrowheads="1"/>
          </p:cNvSpPr>
          <p:nvPr/>
        </p:nvSpPr>
        <p:spPr bwMode="auto">
          <a:xfrm>
            <a:off x="1143000" y="2143125"/>
            <a:ext cx="2714625" cy="13573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AU" altLang="fi-FI" sz="1000" i="1">
                <a:solidFill>
                  <a:srgbClr val="000000"/>
                </a:solidFill>
                <a:ea typeface="ＭＳ Ｐゴシック" pitchFamily="34" charset="-128"/>
              </a:rPr>
              <a:t>if you identify risks to the organisation or to a process then you have a duty of care... to your managers to... bring it to their attention... Provided you have done your job in identifying that risk, addressing possible recommendations... You have devolved your duty of care to them.  (Participant 28)</a:t>
            </a:r>
            <a:r>
              <a:rPr lang="en-AU" altLang="fi-FI" sz="1000">
                <a:solidFill>
                  <a:srgbClr val="000000"/>
                </a:solidFill>
                <a:ea typeface="ＭＳ Ｐゴシック" pitchFamily="34" charset="-128"/>
              </a:rPr>
              <a:t> </a:t>
            </a:r>
          </a:p>
        </p:txBody>
      </p:sp>
      <p:sp>
        <p:nvSpPr>
          <p:cNvPr id="57" name="TextBox 56"/>
          <p:cNvSpPr txBox="1">
            <a:spLocks noChangeArrowheads="1"/>
          </p:cNvSpPr>
          <p:nvPr/>
        </p:nvSpPr>
        <p:spPr bwMode="auto">
          <a:xfrm>
            <a:off x="1116013" y="2143125"/>
            <a:ext cx="2786062" cy="13573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AU" altLang="fi-FI" sz="1100" i="1">
                <a:solidFill>
                  <a:srgbClr val="000000"/>
                </a:solidFill>
                <a:ea typeface="ＭＳ Ｐゴシック" pitchFamily="34" charset="-128"/>
              </a:rPr>
              <a:t>I’d say that’s my clearest picture of ethics in IT and again it’s more of the win-win.  I think we have an obligation to let the customer win and you win.  Don’t harm yourself but don’t harm the customer. (Participant 6)</a:t>
            </a:r>
            <a:endParaRPr lang="en-AU" altLang="fi-FI" sz="1100">
              <a:solidFill>
                <a:srgbClr val="000000"/>
              </a:solidFill>
              <a:ea typeface="ＭＳ Ｐゴシック" pitchFamily="34" charset="-128"/>
            </a:endParaRPr>
          </a:p>
        </p:txBody>
      </p:sp>
      <p:sp>
        <p:nvSpPr>
          <p:cNvPr id="58" name="TextBox 57"/>
          <p:cNvSpPr txBox="1">
            <a:spLocks noChangeArrowheads="1"/>
          </p:cNvSpPr>
          <p:nvPr/>
        </p:nvSpPr>
        <p:spPr bwMode="auto">
          <a:xfrm>
            <a:off x="1116013" y="2143125"/>
            <a:ext cx="2786062" cy="13573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AU" altLang="fi-FI" sz="1000" i="1">
                <a:solidFill>
                  <a:srgbClr val="000000"/>
                </a:solidFill>
                <a:ea typeface="ＭＳ Ｐゴシック" pitchFamily="34" charset="-128"/>
              </a:rPr>
              <a:t>... our clients... will have an expectation that we will cover bases that they don’t even think of... They may not know how to specify everything, so it’s up to us to … fill in the gaps.  So that, if we’re building them a system... we try and build it according to what they actually need to do.  (Participant 2)</a:t>
            </a:r>
            <a:endParaRPr lang="en-AU" altLang="fi-FI" sz="1000">
              <a:solidFill>
                <a:srgbClr val="000000"/>
              </a:solidFill>
              <a:ea typeface="ＭＳ Ｐゴシック" pitchFamily="34" charset="-128"/>
            </a:endParaRPr>
          </a:p>
        </p:txBody>
      </p:sp>
      <p:sp>
        <p:nvSpPr>
          <p:cNvPr id="59" name="TextBox 58"/>
          <p:cNvSpPr txBox="1">
            <a:spLocks noChangeArrowheads="1"/>
          </p:cNvSpPr>
          <p:nvPr/>
        </p:nvSpPr>
        <p:spPr bwMode="auto">
          <a:xfrm>
            <a:off x="1143000" y="2143125"/>
            <a:ext cx="2714625" cy="13573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AU" altLang="fi-FI" sz="1100" i="1">
                <a:solidFill>
                  <a:srgbClr val="000000"/>
                </a:solidFill>
                <a:ea typeface="ＭＳ Ｐゴシック" pitchFamily="34" charset="-128"/>
              </a:rPr>
              <a:t>The reason I work in education and research is because it’s something that I value highly, something that I believe I’m contributing to the well good of man... it’s about what I want to achieve and what I think that I should be doing to contribute to society… (Participant 13)</a:t>
            </a:r>
            <a:endParaRPr lang="en-AU" altLang="fi-FI" sz="1100">
              <a:solidFill>
                <a:srgbClr val="000000"/>
              </a:solidFill>
              <a:ea typeface="ＭＳ Ｐゴシック" pitchFamily="34" charset="-128"/>
            </a:endParaRPr>
          </a:p>
        </p:txBody>
      </p:sp>
      <p:grpSp>
        <p:nvGrpSpPr>
          <p:cNvPr id="14" name="Group 62"/>
          <p:cNvGrpSpPr>
            <a:grpSpLocks/>
          </p:cNvGrpSpPr>
          <p:nvPr/>
        </p:nvGrpSpPr>
        <p:grpSpPr bwMode="auto">
          <a:xfrm>
            <a:off x="1574800" y="1835150"/>
            <a:ext cx="5156200" cy="3640138"/>
            <a:chOff x="1574922" y="1834611"/>
            <a:chExt cx="5155803" cy="3642615"/>
          </a:xfrm>
        </p:grpSpPr>
        <p:sp>
          <p:nvSpPr>
            <p:cNvPr id="13334" name="TextBox 59"/>
            <p:cNvSpPr txBox="1">
              <a:spLocks noChangeArrowheads="1"/>
            </p:cNvSpPr>
            <p:nvPr/>
          </p:nvSpPr>
          <p:spPr bwMode="auto">
            <a:xfrm rot="-449047">
              <a:off x="5522690" y="1834611"/>
              <a:ext cx="120803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AU" altLang="fi-FI" sz="1200" i="1">
                  <a:solidFill>
                    <a:srgbClr val="C0504D"/>
                  </a:solidFill>
                  <a:ea typeface="ＭＳ Ｐゴシック" pitchFamily="34" charset="-128"/>
                </a:rPr>
                <a:t>Beneficiary</a:t>
              </a:r>
            </a:p>
          </p:txBody>
        </p:sp>
        <p:sp>
          <p:nvSpPr>
            <p:cNvPr id="13335" name="TextBox 60"/>
            <p:cNvSpPr txBox="1">
              <a:spLocks noChangeArrowheads="1"/>
            </p:cNvSpPr>
            <p:nvPr/>
          </p:nvSpPr>
          <p:spPr bwMode="auto">
            <a:xfrm rot="340712">
              <a:off x="5660698" y="3320011"/>
              <a:ext cx="62519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AU" altLang="fi-FI" sz="1200" i="1">
                  <a:solidFill>
                    <a:srgbClr val="C0504D"/>
                  </a:solidFill>
                  <a:ea typeface="ＭＳ Ｐゴシック" pitchFamily="34" charset="-128"/>
                </a:rPr>
                <a:t>Action</a:t>
              </a:r>
            </a:p>
          </p:txBody>
        </p:sp>
        <p:sp>
          <p:nvSpPr>
            <p:cNvPr id="13336" name="TextBox 61"/>
            <p:cNvSpPr txBox="1">
              <a:spLocks noChangeArrowheads="1"/>
            </p:cNvSpPr>
            <p:nvPr/>
          </p:nvSpPr>
          <p:spPr bwMode="auto">
            <a:xfrm rot="4573898">
              <a:off x="1269340" y="4769030"/>
              <a:ext cx="1013778" cy="402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AU" altLang="fi-FI" sz="1200" i="1">
                  <a:solidFill>
                    <a:srgbClr val="C0504D"/>
                  </a:solidFill>
                  <a:ea typeface="ＭＳ Ｐゴシック" pitchFamily="34" charset="-128"/>
                </a:rPr>
                <a:t>Intention</a:t>
              </a:r>
            </a:p>
          </p:txBody>
        </p:sp>
      </p:grpSp>
      <p:sp>
        <p:nvSpPr>
          <p:cNvPr id="61" name="TextBox 60"/>
          <p:cNvSpPr txBox="1">
            <a:spLocks noChangeArrowheads="1"/>
          </p:cNvSpPr>
          <p:nvPr/>
        </p:nvSpPr>
        <p:spPr bwMode="auto">
          <a:xfrm>
            <a:off x="381000" y="6477000"/>
            <a:ext cx="8458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lgn="r">
              <a:spcBef>
                <a:spcPct val="0"/>
              </a:spcBef>
              <a:buFontTx/>
              <a:buNone/>
            </a:pPr>
            <a:r>
              <a:rPr lang="en-AU" altLang="fi-FI" sz="1200" baseline="30000">
                <a:solidFill>
                  <a:srgbClr val="000000"/>
                </a:solidFill>
                <a:latin typeface="Arial" charset="0"/>
                <a:ea typeface="ＭＳ Ｐゴシック" pitchFamily="34" charset="-128"/>
              </a:rPr>
              <a:t>1</a:t>
            </a:r>
            <a:r>
              <a:rPr lang="en-AU" altLang="fi-FI" sz="1200">
                <a:solidFill>
                  <a:srgbClr val="000000"/>
                </a:solidFill>
                <a:latin typeface="Arial" charset="0"/>
                <a:ea typeface="ＭＳ Ｐゴシック" pitchFamily="34" charset="-128"/>
              </a:rPr>
              <a:t> Stoodley, I. (2009) </a:t>
            </a:r>
            <a:r>
              <a:rPr lang="en-US" altLang="fi-FI" sz="1200" i="1">
                <a:solidFill>
                  <a:srgbClr val="000000"/>
                </a:solidFill>
                <a:latin typeface="Arial" charset="0"/>
                <a:ea typeface="ＭＳ Ｐゴシック" pitchFamily="34" charset="-128"/>
              </a:rPr>
              <a:t>Professional ethics: The IT experience</a:t>
            </a:r>
            <a:r>
              <a:rPr lang="en-US" altLang="fi-FI" sz="1200">
                <a:solidFill>
                  <a:srgbClr val="000000"/>
                </a:solidFill>
                <a:latin typeface="Arial" charset="0"/>
                <a:ea typeface="ＭＳ Ｐゴシック" pitchFamily="34" charset="-128"/>
              </a:rPr>
              <a:t>. Saarbrucken: VDM </a:t>
            </a:r>
            <a:endParaRPr lang="en-AU" altLang="fi-FI" sz="1200">
              <a:solidFill>
                <a:srgbClr val="000000"/>
              </a:solidFill>
              <a:latin typeface="Arial" charset="0"/>
              <a:ea typeface="ＭＳ Ｐゴシック" pitchFamily="34" charset="-128"/>
            </a:endParaRPr>
          </a:p>
        </p:txBody>
      </p:sp>
    </p:spTree>
    <p:extLst>
      <p:ext uri="{BB962C8B-B14F-4D97-AF65-F5344CB8AC3E}">
        <p14:creationId xmlns:p14="http://schemas.microsoft.com/office/powerpoint/2010/main" val="215869236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5"/>
                                        </p:tgtEl>
                                        <p:attrNameLst>
                                          <p:attrName>style.visibility</p:attrName>
                                        </p:attrNameLst>
                                      </p:cBhvr>
                                      <p:to>
                                        <p:strVal val="visible"/>
                                      </p:to>
                                    </p:set>
                                  </p:childTnLst>
                                  <p:subTnLst>
                                    <p:set>
                                      <p:cBhvr override="childStyle">
                                        <p:cTn dur="1" fill="hold" display="0" masterRel="nextClick" afterEffect="1"/>
                                        <p:tgtEl>
                                          <p:spTgt spid="55"/>
                                        </p:tgtEl>
                                        <p:attrNameLst>
                                          <p:attrName>style.visibility</p:attrName>
                                        </p:attrNameLst>
                                      </p:cBhvr>
                                      <p:to>
                                        <p:strVal val="hidden"/>
                                      </p:to>
                                    </p:set>
                                  </p:subTnLst>
                                </p:cTn>
                              </p:par>
                              <p:par>
                                <p:cTn id="11" presetID="1" presetClass="entr" presetSubtype="0"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6"/>
                                        </p:tgtEl>
                                        <p:attrNameLst>
                                          <p:attrName>style.visibility</p:attrName>
                                        </p:attrNameLst>
                                      </p:cBhvr>
                                      <p:to>
                                        <p:strVal val="visible"/>
                                      </p:to>
                                    </p:set>
                                  </p:childTnLst>
                                  <p:subTnLst>
                                    <p:set>
                                      <p:cBhvr override="childStyle">
                                        <p:cTn dur="1" fill="hold" display="0" masterRel="nextClick" afterEffect="1"/>
                                        <p:tgtEl>
                                          <p:spTgt spid="56"/>
                                        </p:tgtEl>
                                        <p:attrNameLst>
                                          <p:attrName>style.visibility</p:attrName>
                                        </p:attrNameLst>
                                      </p:cBhvr>
                                      <p:to>
                                        <p:strVal val="hidden"/>
                                      </p:to>
                                    </p:set>
                                  </p:sub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7"/>
                                        </p:tgtEl>
                                        <p:attrNameLst>
                                          <p:attrName>style.visibility</p:attrName>
                                        </p:attrNameLst>
                                      </p:cBhvr>
                                      <p:to>
                                        <p:strVal val="visible"/>
                                      </p:to>
                                    </p:set>
                                  </p:childTnLst>
                                  <p:subTnLst>
                                    <p:set>
                                      <p:cBhvr override="childStyle">
                                        <p:cTn dur="1" fill="hold" display="0" masterRel="nextClick" afterEffect="1"/>
                                        <p:tgtEl>
                                          <p:spTgt spid="57"/>
                                        </p:tgtEl>
                                        <p:attrNameLst>
                                          <p:attrName>style.visibility</p:attrName>
                                        </p:attrNameLst>
                                      </p:cBhvr>
                                      <p:to>
                                        <p:strVal val="hidden"/>
                                      </p:to>
                                    </p:set>
                                  </p:sub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10"/>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58"/>
                                        </p:tgtEl>
                                        <p:attrNameLst>
                                          <p:attrName>style.visibility</p:attrName>
                                        </p:attrNameLst>
                                      </p:cBhvr>
                                      <p:to>
                                        <p:strVal val="visible"/>
                                      </p:to>
                                    </p:set>
                                  </p:childTnLst>
                                  <p:subTnLst>
                                    <p:set>
                                      <p:cBhvr override="childStyle">
                                        <p:cTn dur="1" fill="hold" display="0" masterRel="nextClick" afterEffect="1"/>
                                        <p:tgtEl>
                                          <p:spTgt spid="58"/>
                                        </p:tgtEl>
                                        <p:attrNameLst>
                                          <p:attrName>style.visibility</p:attrName>
                                        </p:attrNameLst>
                                      </p:cBhvr>
                                      <p:to>
                                        <p:strVal val="hidden"/>
                                      </p:to>
                                    </p:set>
                                  </p:sub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nodeType="clickEffect">
                                  <p:stCondLst>
                                    <p:cond delay="0"/>
                                  </p:stCondLst>
                                  <p:childTnLst>
                                    <p:set>
                                      <p:cBhvr>
                                        <p:cTn id="40" dur="1" fill="hold">
                                          <p:stCondLst>
                                            <p:cond delay="0"/>
                                          </p:stCondLst>
                                        </p:cTn>
                                        <p:tgtEl>
                                          <p:spTgt spid="11"/>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6"/>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59"/>
                                        </p:tgtEl>
                                        <p:attrNameLst>
                                          <p:attrName>style.visibility</p:attrName>
                                        </p:attrNameLst>
                                      </p:cBhvr>
                                      <p:to>
                                        <p:strVal val="visible"/>
                                      </p:to>
                                    </p:set>
                                  </p:childTnLst>
                                  <p:subTnLst>
                                    <p:set>
                                      <p:cBhvr override="childStyle">
                                        <p:cTn dur="1" fill="hold" display="0" masterRel="nextClick" afterEffect="1"/>
                                        <p:tgtEl>
                                          <p:spTgt spid="59"/>
                                        </p:tgtEl>
                                        <p:attrNameLst>
                                          <p:attrName>style.visibility</p:attrName>
                                        </p:attrNameLst>
                                      </p:cBhvr>
                                      <p:to>
                                        <p:strVal val="hidden"/>
                                      </p:to>
                                    </p:set>
                                  </p:sub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nodeType="clickEffect">
                                  <p:stCondLst>
                                    <p:cond delay="0"/>
                                  </p:stCondLst>
                                  <p:childTnLst>
                                    <p:set>
                                      <p:cBhvr>
                                        <p:cTn id="48" dur="1" fill="hold">
                                          <p:stCondLst>
                                            <p:cond delay="0"/>
                                          </p:stCondLst>
                                        </p:cTn>
                                        <p:tgtEl>
                                          <p:spTgt spid="12"/>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6386"/>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P spid="55" grpId="0" animBg="1"/>
      <p:bldP spid="56" grpId="0" animBg="1"/>
      <p:bldP spid="57" grpId="0" animBg="1"/>
      <p:bldP spid="58" grpId="0" animBg="1"/>
      <p:bldP spid="59" grpId="0" animBg="1"/>
      <p:bldP spid="6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i-FI" dirty="0" smtClean="0"/>
              <a:t>Teknologiaa </a:t>
            </a:r>
            <a:r>
              <a:rPr lang="fi-FI" dirty="0"/>
              <a:t>teknologian vuoksi</a:t>
            </a:r>
            <a:r>
              <a:rPr lang="fi-FI" dirty="0" smtClean="0"/>
              <a:t>? (1)</a:t>
            </a:r>
            <a:endParaRPr lang="fi-FI" dirty="0"/>
          </a:p>
        </p:txBody>
      </p:sp>
      <p:sp>
        <p:nvSpPr>
          <p:cNvPr id="3" name="Content Placeholder 2"/>
          <p:cNvSpPr>
            <a:spLocks noGrp="1"/>
          </p:cNvSpPr>
          <p:nvPr>
            <p:ph idx="1"/>
          </p:nvPr>
        </p:nvSpPr>
        <p:spPr/>
        <p:txBody>
          <a:bodyPr>
            <a:normAutofit lnSpcReduction="10000"/>
          </a:bodyPr>
          <a:lstStyle/>
          <a:p>
            <a:r>
              <a:rPr lang="fi-FI" dirty="0" smtClean="0"/>
              <a:t>Tietoturva tietoturvan vuoksi vs tietoturva kunnollisesta syystä</a:t>
            </a:r>
          </a:p>
          <a:p>
            <a:pPr lvl="0"/>
            <a:r>
              <a:rPr lang="fi-FI" dirty="0"/>
              <a:t>Mitä tietoturva on</a:t>
            </a:r>
            <a:r>
              <a:rPr lang="fi-FI" dirty="0" smtClean="0"/>
              <a:t>?</a:t>
            </a:r>
          </a:p>
          <a:p>
            <a:pPr lvl="0"/>
            <a:r>
              <a:rPr lang="fi-FI" dirty="0" smtClean="0"/>
              <a:t>Tekninen tietoturva vs. sosiaalinen tietoturva</a:t>
            </a:r>
          </a:p>
          <a:p>
            <a:pPr lvl="0"/>
            <a:r>
              <a:rPr lang="fi-FI" dirty="0" smtClean="0"/>
              <a:t>Vaikka tekninen tietoturva tehtäisiin kuinka hyväksi – ja aina ei tehdä – ihminen on silti huijattavissa</a:t>
            </a:r>
          </a:p>
          <a:p>
            <a:pPr lvl="0"/>
            <a:r>
              <a:rPr lang="fi-FI" dirty="0" smtClean="0"/>
              <a:t>Mikä tahansa järjestelmä jota käytetään on </a:t>
            </a:r>
            <a:r>
              <a:rPr lang="fi-FI" dirty="0" err="1" smtClean="0"/>
              <a:t>häkättävissä</a:t>
            </a:r>
            <a:endParaRPr lang="fi-FI" dirty="0"/>
          </a:p>
        </p:txBody>
      </p:sp>
    </p:spTree>
    <p:extLst>
      <p:ext uri="{BB962C8B-B14F-4D97-AF65-F5344CB8AC3E}">
        <p14:creationId xmlns:p14="http://schemas.microsoft.com/office/powerpoint/2010/main" val="5516186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i-FI" dirty="0" smtClean="0"/>
              <a:t>Teknologiaa teknologian vuoksi? (2)</a:t>
            </a:r>
            <a:endParaRPr lang="fi-FI" dirty="0"/>
          </a:p>
        </p:txBody>
      </p:sp>
      <p:sp>
        <p:nvSpPr>
          <p:cNvPr id="3" name="Content Placeholder 2"/>
          <p:cNvSpPr>
            <a:spLocks noGrp="1"/>
          </p:cNvSpPr>
          <p:nvPr>
            <p:ph idx="1"/>
          </p:nvPr>
        </p:nvSpPr>
        <p:spPr/>
        <p:txBody>
          <a:bodyPr/>
          <a:lstStyle/>
          <a:p>
            <a:pPr lvl="0"/>
            <a:r>
              <a:rPr lang="fi-FI" dirty="0"/>
              <a:t>Oleellisempi kysymys: miksi tietoturvaa tehdään?</a:t>
            </a:r>
          </a:p>
          <a:p>
            <a:pPr lvl="0"/>
            <a:r>
              <a:rPr lang="fi-FI" dirty="0"/>
              <a:t>Yksilöiden yksityisyyden suojan vuoksi</a:t>
            </a:r>
          </a:p>
          <a:p>
            <a:pPr lvl="0"/>
            <a:r>
              <a:rPr lang="fi-FI" dirty="0"/>
              <a:t>Yritysten yrityssalaisuuksien vuoksi</a:t>
            </a:r>
          </a:p>
          <a:p>
            <a:pPr lvl="0"/>
            <a:r>
              <a:rPr lang="fi-FI" dirty="0"/>
              <a:t>Valtion turvallisuuden vuoksi</a:t>
            </a:r>
          </a:p>
          <a:p>
            <a:pPr lvl="0"/>
            <a:r>
              <a:rPr lang="fi-FI" dirty="0"/>
              <a:t>Lopulta yksilöiden turvallisuuden vuoksi (kaikki edelliset palaavat tähän)</a:t>
            </a:r>
          </a:p>
          <a:p>
            <a:r>
              <a:rPr lang="fi-FI" dirty="0"/>
              <a:t>Keitä nämä ovat?</a:t>
            </a:r>
          </a:p>
        </p:txBody>
      </p:sp>
    </p:spTree>
    <p:extLst>
      <p:ext uri="{BB962C8B-B14F-4D97-AF65-F5344CB8AC3E}">
        <p14:creationId xmlns:p14="http://schemas.microsoft.com/office/powerpoint/2010/main" val="27891307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fi-FI" dirty="0" smtClean="0"/>
              <a:t/>
            </a:r>
            <a:br>
              <a:rPr lang="fi-FI" dirty="0" smtClean="0"/>
            </a:br>
            <a:r>
              <a:rPr lang="fi-FI" dirty="0" smtClean="0"/>
              <a:t>Paljon kiitoksia!</a:t>
            </a:r>
            <a:br>
              <a:rPr lang="fi-FI" dirty="0" smtClean="0"/>
            </a:br>
            <a:endParaRPr lang="fi-FI" dirty="0"/>
          </a:p>
        </p:txBody>
      </p:sp>
      <p:sp>
        <p:nvSpPr>
          <p:cNvPr id="5" name="Text Placeholder 4"/>
          <p:cNvSpPr>
            <a:spLocks noGrp="1"/>
          </p:cNvSpPr>
          <p:nvPr>
            <p:ph type="body" idx="1"/>
          </p:nvPr>
        </p:nvSpPr>
        <p:spPr/>
        <p:txBody>
          <a:bodyPr/>
          <a:lstStyle/>
          <a:p>
            <a:r>
              <a:rPr lang="fi-FI" dirty="0" err="1"/>
              <a:t>kai.kimppa@utu.fi</a:t>
            </a:r>
            <a:r>
              <a:rPr lang="fi-FI" dirty="0"/>
              <a:t/>
            </a:r>
            <a:br>
              <a:rPr lang="fi-FI" dirty="0"/>
            </a:br>
            <a:r>
              <a:rPr lang="fi-FI" dirty="0" err="1"/>
              <a:t>olli.heimo@utu.fi</a:t>
            </a:r>
            <a:endParaRPr lang="fi-FI" dirty="0"/>
          </a:p>
        </p:txBody>
      </p:sp>
    </p:spTree>
    <p:extLst>
      <p:ext uri="{BB962C8B-B14F-4D97-AF65-F5344CB8AC3E}">
        <p14:creationId xmlns:p14="http://schemas.microsoft.com/office/powerpoint/2010/main" val="11530497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Opetushenkilökunnan valvonta</a:t>
            </a:r>
          </a:p>
        </p:txBody>
      </p:sp>
      <p:sp>
        <p:nvSpPr>
          <p:cNvPr id="3" name="Content Placeholder 2"/>
          <p:cNvSpPr>
            <a:spLocks noGrp="1"/>
          </p:cNvSpPr>
          <p:nvPr>
            <p:ph idx="1"/>
          </p:nvPr>
        </p:nvSpPr>
        <p:spPr/>
        <p:txBody>
          <a:bodyPr/>
          <a:lstStyle/>
          <a:p>
            <a:pPr lvl="0"/>
            <a:r>
              <a:rPr lang="fi-FI" dirty="0"/>
              <a:t>Valvontaa valvonnan vuoksi</a:t>
            </a:r>
          </a:p>
          <a:p>
            <a:pPr lvl="0"/>
            <a:r>
              <a:rPr lang="fi-FI" dirty="0"/>
              <a:t>Heikentää motivaatiota, kun ei luoteta</a:t>
            </a:r>
          </a:p>
          <a:p>
            <a:pPr lvl="0"/>
            <a:r>
              <a:rPr lang="fi-FI" dirty="0"/>
              <a:t>Erityisesti organisaatiossa, jonka koko perustus on luottamus – lapset (tai nuoret/nuoret aikuiset) annetaan </a:t>
            </a:r>
            <a:r>
              <a:rPr lang="fi-FI" dirty="0" smtClean="0"/>
              <a:t>opetettaviksi</a:t>
            </a:r>
          </a:p>
          <a:p>
            <a:pPr lvl="1"/>
            <a:r>
              <a:rPr lang="fi-FI" dirty="0" smtClean="0"/>
              <a:t>joka </a:t>
            </a:r>
            <a:r>
              <a:rPr lang="fi-FI" dirty="0"/>
              <a:t>sinällään kova luottamuksen osoitus, mutta sitten ei luoteta että toimii muuten </a:t>
            </a:r>
            <a:r>
              <a:rPr lang="fi-FI" dirty="0" smtClean="0"/>
              <a:t>luotettavasti</a:t>
            </a:r>
            <a:endParaRPr lang="fi-FI" dirty="0"/>
          </a:p>
        </p:txBody>
      </p:sp>
    </p:spTree>
    <p:extLst>
      <p:ext uri="{BB962C8B-B14F-4D97-AF65-F5344CB8AC3E}">
        <p14:creationId xmlns:p14="http://schemas.microsoft.com/office/powerpoint/2010/main" val="23687813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i-FI" dirty="0"/>
              <a:t>Järjestelmien ostajien ja myyjien </a:t>
            </a:r>
            <a:r>
              <a:rPr lang="fi-FI" dirty="0" smtClean="0"/>
              <a:t>intressiristiriita</a:t>
            </a:r>
            <a:endParaRPr lang="fi-FI" dirty="0"/>
          </a:p>
        </p:txBody>
      </p:sp>
      <p:sp>
        <p:nvSpPr>
          <p:cNvPr id="3" name="Content Placeholder 2"/>
          <p:cNvSpPr>
            <a:spLocks noGrp="1"/>
          </p:cNvSpPr>
          <p:nvPr>
            <p:ph idx="1"/>
          </p:nvPr>
        </p:nvSpPr>
        <p:spPr/>
        <p:txBody>
          <a:bodyPr>
            <a:normAutofit/>
          </a:bodyPr>
          <a:lstStyle/>
          <a:p>
            <a:pPr lvl="0"/>
            <a:r>
              <a:rPr lang="fi-FI" dirty="0"/>
              <a:t>Ostaja (luulee haluavansa/) haluaa hyvää halvalla</a:t>
            </a:r>
          </a:p>
          <a:p>
            <a:pPr lvl="0"/>
            <a:r>
              <a:rPr lang="fi-FI" dirty="0"/>
              <a:t>Myyjä (luulee haluavansa/) haluaa myydä helpolla kallista</a:t>
            </a:r>
          </a:p>
          <a:p>
            <a:pPr lvl="0"/>
            <a:r>
              <a:rPr lang="fi-FI" dirty="0"/>
              <a:t>Molemmat oikeasti haluavat tarkoitukseen sopivaa järkevällä hinnalla</a:t>
            </a:r>
          </a:p>
          <a:p>
            <a:pPr lvl="0"/>
            <a:r>
              <a:rPr lang="fi-FI" dirty="0"/>
              <a:t>Miten selvittää ristiriita</a:t>
            </a:r>
            <a:r>
              <a:rPr lang="fi-FI" dirty="0" smtClean="0"/>
              <a:t>?</a:t>
            </a:r>
            <a:endParaRPr lang="fi-FI" dirty="0"/>
          </a:p>
        </p:txBody>
      </p:sp>
    </p:spTree>
    <p:extLst>
      <p:ext uri="{BB962C8B-B14F-4D97-AF65-F5344CB8AC3E}">
        <p14:creationId xmlns:p14="http://schemas.microsoft.com/office/powerpoint/2010/main" val="4475508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i-FI" dirty="0"/>
              <a:t>Järjestelmien ostajien ja myyjien </a:t>
            </a:r>
            <a:r>
              <a:rPr lang="fi-FI" dirty="0" smtClean="0"/>
              <a:t>intressiristiriita</a:t>
            </a:r>
            <a:endParaRPr lang="fi-FI" dirty="0"/>
          </a:p>
        </p:txBody>
      </p:sp>
      <p:sp>
        <p:nvSpPr>
          <p:cNvPr id="3" name="Content Placeholder 2"/>
          <p:cNvSpPr>
            <a:spLocks noGrp="1"/>
          </p:cNvSpPr>
          <p:nvPr>
            <p:ph idx="1"/>
          </p:nvPr>
        </p:nvSpPr>
        <p:spPr/>
        <p:txBody>
          <a:bodyPr>
            <a:normAutofit/>
          </a:bodyPr>
          <a:lstStyle/>
          <a:p>
            <a:pPr lvl="0"/>
            <a:r>
              <a:rPr lang="fi-FI" dirty="0"/>
              <a:t>Luotettavat partnerit ovat – etenkin valtionhallinnon järjestelmähankinnoissa, osittain hankintajärjestelmän edellytysten, osittain sen ehkä vääränkin tulkinnan mukaan – kovin harvassa</a:t>
            </a:r>
          </a:p>
          <a:p>
            <a:pPr lvl="0"/>
            <a:r>
              <a:rPr lang="fi-FI" dirty="0"/>
              <a:t>Yrityspuolella ongelma hiukan vähäisempi, mutta havaittavissa</a:t>
            </a:r>
          </a:p>
        </p:txBody>
      </p:sp>
    </p:spTree>
    <p:extLst>
      <p:ext uri="{BB962C8B-B14F-4D97-AF65-F5344CB8AC3E}">
        <p14:creationId xmlns:p14="http://schemas.microsoft.com/office/powerpoint/2010/main" val="36965299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fi-FI" dirty="0"/>
              <a:t>Työntekijät </a:t>
            </a:r>
            <a:r>
              <a:rPr lang="fi-FI" dirty="0" smtClean="0"/>
              <a:t/>
            </a:r>
            <a:br>
              <a:rPr lang="fi-FI" dirty="0" smtClean="0"/>
            </a:br>
            <a:r>
              <a:rPr lang="fi-FI" sz="3100" dirty="0" smtClean="0"/>
              <a:t>(</a:t>
            </a:r>
            <a:r>
              <a:rPr lang="fi-FI" sz="3100" dirty="0"/>
              <a:t>etenkin tietoturva-ammattilaiset) </a:t>
            </a:r>
            <a:r>
              <a:rPr lang="fi-FI" sz="3100" dirty="0" smtClean="0"/>
              <a:t/>
            </a:r>
            <a:br>
              <a:rPr lang="fi-FI" sz="3100" dirty="0" smtClean="0"/>
            </a:br>
            <a:r>
              <a:rPr lang="fi-FI" dirty="0" smtClean="0"/>
              <a:t>pyrkivät </a:t>
            </a:r>
            <a:r>
              <a:rPr lang="fi-FI" dirty="0"/>
              <a:t>(yleensä) hyvään lopputulokseen</a:t>
            </a:r>
          </a:p>
        </p:txBody>
      </p:sp>
      <p:sp>
        <p:nvSpPr>
          <p:cNvPr id="3" name="Content Placeholder 2"/>
          <p:cNvSpPr>
            <a:spLocks noGrp="1"/>
          </p:cNvSpPr>
          <p:nvPr>
            <p:ph type="subTitle" idx="1"/>
          </p:nvPr>
        </p:nvSpPr>
        <p:spPr>
          <a:xfrm>
            <a:off x="1403648" y="4365104"/>
            <a:ext cx="6400800" cy="1752600"/>
          </a:xfrm>
        </p:spPr>
        <p:txBody>
          <a:bodyPr/>
          <a:lstStyle/>
          <a:p>
            <a:r>
              <a:rPr lang="fi-FI" dirty="0"/>
              <a:t>Ei koskaan kannata olettaa pahuutta jos väärinymmärrys riittää</a:t>
            </a:r>
          </a:p>
        </p:txBody>
      </p:sp>
    </p:spTree>
    <p:extLst>
      <p:ext uri="{BB962C8B-B14F-4D97-AF65-F5344CB8AC3E}">
        <p14:creationId xmlns:p14="http://schemas.microsoft.com/office/powerpoint/2010/main" val="21797835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Lääkeannostelija</a:t>
            </a:r>
          </a:p>
        </p:txBody>
      </p:sp>
      <p:pic>
        <p:nvPicPr>
          <p:cNvPr id="2052" name="Picture 4" descr="Image result for automated medication dispensing system for home us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7784" y="2348880"/>
            <a:ext cx="4000500" cy="2667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80785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fi-FI" dirty="0"/>
              <a:t>Hyvät ihmiset tekevät toisinaan pahoja asioita, koska eivät ymmärrä kokonaisuutta</a:t>
            </a:r>
          </a:p>
        </p:txBody>
      </p:sp>
      <p:sp>
        <p:nvSpPr>
          <p:cNvPr id="4" name="Subtitle 3"/>
          <p:cNvSpPr>
            <a:spLocks noGrp="1"/>
          </p:cNvSpPr>
          <p:nvPr>
            <p:ph type="subTitle" idx="1"/>
          </p:nvPr>
        </p:nvSpPr>
        <p:spPr/>
        <p:txBody>
          <a:bodyPr/>
          <a:lstStyle/>
          <a:p>
            <a:endParaRPr lang="fi-FI"/>
          </a:p>
        </p:txBody>
      </p:sp>
    </p:spTree>
    <p:extLst>
      <p:ext uri="{BB962C8B-B14F-4D97-AF65-F5344CB8AC3E}">
        <p14:creationId xmlns:p14="http://schemas.microsoft.com/office/powerpoint/2010/main" val="4772617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i-FI" dirty="0"/>
              <a:t>Arvovalinnat täytyy tehdä tietoisesti</a:t>
            </a:r>
          </a:p>
        </p:txBody>
      </p:sp>
      <p:sp>
        <p:nvSpPr>
          <p:cNvPr id="3" name="Content Placeholder 2"/>
          <p:cNvSpPr>
            <a:spLocks noGrp="1"/>
          </p:cNvSpPr>
          <p:nvPr>
            <p:ph idx="1"/>
          </p:nvPr>
        </p:nvSpPr>
        <p:spPr/>
        <p:txBody>
          <a:bodyPr>
            <a:normAutofit/>
          </a:bodyPr>
          <a:lstStyle/>
          <a:p>
            <a:pPr lvl="0"/>
            <a:r>
              <a:rPr lang="fi-FI" dirty="0"/>
              <a:t>Jos muiden elämä helpottuu, mutta</a:t>
            </a:r>
          </a:p>
          <a:p>
            <a:pPr lvl="0"/>
            <a:r>
              <a:rPr lang="fi-FI" dirty="0"/>
              <a:t>Mökinmummon elämä hankaloituu</a:t>
            </a:r>
          </a:p>
          <a:p>
            <a:pPr lvl="0"/>
            <a:r>
              <a:rPr lang="fi-FI" dirty="0"/>
              <a:t>Tulee miettiä miten saisi tehtyä </a:t>
            </a:r>
            <a:r>
              <a:rPr lang="fi-FI" i="1" dirty="0"/>
              <a:t>kaikkien </a:t>
            </a:r>
            <a:r>
              <a:rPr lang="fi-FI" dirty="0"/>
              <a:t>kannalta hyvän ratkaisun</a:t>
            </a:r>
          </a:p>
          <a:p>
            <a:pPr lvl="0"/>
            <a:r>
              <a:rPr lang="fi-FI" dirty="0"/>
              <a:t>Miten mökinmummo ajattelee teitä kun olette tehneet ratkaisun</a:t>
            </a:r>
            <a:r>
              <a:rPr lang="fi-FI" dirty="0" smtClean="0"/>
              <a:t>?</a:t>
            </a:r>
            <a:endParaRPr lang="fi-FI" dirty="0"/>
          </a:p>
        </p:txBody>
      </p:sp>
    </p:spTree>
    <p:extLst>
      <p:ext uri="{BB962C8B-B14F-4D97-AF65-F5344CB8AC3E}">
        <p14:creationId xmlns:p14="http://schemas.microsoft.com/office/powerpoint/2010/main" val="20957701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i-FI" dirty="0"/>
              <a:t>Arvovalinnat täytyy tehdä tietoisesti</a:t>
            </a:r>
          </a:p>
        </p:txBody>
      </p:sp>
      <p:sp>
        <p:nvSpPr>
          <p:cNvPr id="3" name="Content Placeholder 2"/>
          <p:cNvSpPr>
            <a:spLocks noGrp="1"/>
          </p:cNvSpPr>
          <p:nvPr>
            <p:ph idx="1"/>
          </p:nvPr>
        </p:nvSpPr>
        <p:spPr/>
        <p:txBody>
          <a:bodyPr>
            <a:normAutofit/>
          </a:bodyPr>
          <a:lstStyle/>
          <a:p>
            <a:pPr lvl="0"/>
            <a:r>
              <a:rPr lang="fi-FI" dirty="0"/>
              <a:t>Entä mökinmummon sukulaiset?</a:t>
            </a:r>
          </a:p>
          <a:p>
            <a:pPr lvl="0"/>
            <a:r>
              <a:rPr lang="fi-FI" dirty="0"/>
              <a:t>Yllättävän usein (mutta ei toki aina), kun asiaa ajattelee kokonaisuuden kannalta, voi ongelman </a:t>
            </a:r>
            <a:r>
              <a:rPr lang="fi-FI" dirty="0" err="1"/>
              <a:t>ratkaistaista</a:t>
            </a:r>
            <a:r>
              <a:rPr lang="fi-FI" dirty="0"/>
              <a:t> kaikkien näkökulmasta</a:t>
            </a:r>
          </a:p>
          <a:p>
            <a:r>
              <a:rPr lang="fi-FI" dirty="0"/>
              <a:t>Mutta jos jättää ajattelematta kokonaisuuden kannalta, ei myöskään tee kaikkia hyödyttäviä ratkaisuja.</a:t>
            </a:r>
          </a:p>
        </p:txBody>
      </p:sp>
    </p:spTree>
    <p:extLst>
      <p:ext uri="{BB962C8B-B14F-4D97-AF65-F5344CB8AC3E}">
        <p14:creationId xmlns:p14="http://schemas.microsoft.com/office/powerpoint/2010/main" val="608439697"/>
      </p:ext>
    </p:extLst>
  </p:cSld>
  <p:clrMapOvr>
    <a:masterClrMapping/>
  </p:clrMapOvr>
  <p:timing>
    <p:tnLst>
      <p:par>
        <p:cTn id="1" dur="indefinite" restart="never" nodeType="tmRoot"/>
      </p:par>
    </p:tnLst>
  </p:timing>
</p:sld>
</file>

<file path=ppt/theme/theme1.xml><?xml version="1.0" encoding="utf-8"?>
<a:theme xmlns:a="http://schemas.openxmlformats.org/drawingml/2006/main" name="UTU KK">
  <a:themeElements>
    <a:clrScheme name="Karonkk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2">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aronkk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Karonkk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Karonkk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Karonkk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Karonkk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Karonkk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Karonkk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Karonkk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Karonkk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Karonkk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Karonkk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Karonkk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92</TotalTime>
  <Words>708</Words>
  <Application>Microsoft Office PowerPoint</Application>
  <PresentationFormat>On-screen Show (4:3)</PresentationFormat>
  <Paragraphs>94</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UTU KK</vt:lpstr>
      <vt:lpstr>Silmät auki IT:n ammattietiikkaan</vt:lpstr>
      <vt:lpstr>Opetushenkilökunnan valvonta</vt:lpstr>
      <vt:lpstr>Järjestelmien ostajien ja myyjien intressiristiriita</vt:lpstr>
      <vt:lpstr>Järjestelmien ostajien ja myyjien intressiristiriita</vt:lpstr>
      <vt:lpstr>Työntekijät  (etenkin tietoturva-ammattilaiset)  pyrkivät (yleensä) hyvään lopputulokseen</vt:lpstr>
      <vt:lpstr>Lääkeannostelija</vt:lpstr>
      <vt:lpstr>Hyvät ihmiset tekevät toisinaan pahoja asioita, koska eivät ymmärrä kokonaisuutta</vt:lpstr>
      <vt:lpstr>Arvovalinnat täytyy tehdä tietoisesti</vt:lpstr>
      <vt:lpstr>Arvovalinnat täytyy tehdä tietoisesti</vt:lpstr>
      <vt:lpstr>Tasot</vt:lpstr>
      <vt:lpstr>A Model of Ethical IT1</vt:lpstr>
      <vt:lpstr>Teknologiaa teknologian vuoksi? (1)</vt:lpstr>
      <vt:lpstr>Teknologiaa teknologian vuoksi? (2)</vt:lpstr>
      <vt:lpstr> Paljon kiitoksia!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Olli</dc:creator>
  <cp:lastModifiedBy>Olli</cp:lastModifiedBy>
  <cp:revision>6</cp:revision>
  <dcterms:created xsi:type="dcterms:W3CDTF">2017-08-28T11:31:48Z</dcterms:created>
  <dcterms:modified xsi:type="dcterms:W3CDTF">2017-08-28T13:07:56Z</dcterms:modified>
</cp:coreProperties>
</file>